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7" r:id="rId1"/>
  </p:sldMasterIdLst>
  <p:notesMasterIdLst>
    <p:notesMasterId r:id="rId98"/>
  </p:notesMasterIdLst>
  <p:sldIdLst>
    <p:sldId id="375" r:id="rId2"/>
    <p:sldId id="336" r:id="rId3"/>
    <p:sldId id="259" r:id="rId4"/>
    <p:sldId id="334" r:id="rId5"/>
    <p:sldId id="378" r:id="rId6"/>
    <p:sldId id="337" r:id="rId7"/>
    <p:sldId id="263" r:id="rId8"/>
    <p:sldId id="325" r:id="rId9"/>
    <p:sldId id="260" r:id="rId10"/>
    <p:sldId id="261" r:id="rId11"/>
    <p:sldId id="262" r:id="rId12"/>
    <p:sldId id="341" r:id="rId13"/>
    <p:sldId id="342" r:id="rId14"/>
    <p:sldId id="343" r:id="rId15"/>
    <p:sldId id="344" r:id="rId16"/>
    <p:sldId id="377" r:id="rId17"/>
    <p:sldId id="326" r:id="rId18"/>
    <p:sldId id="345" r:id="rId19"/>
    <p:sldId id="265" r:id="rId20"/>
    <p:sldId id="311" r:id="rId21"/>
    <p:sldId id="277" r:id="rId22"/>
    <p:sldId id="279" r:id="rId23"/>
    <p:sldId id="278" r:id="rId24"/>
    <p:sldId id="280" r:id="rId25"/>
    <p:sldId id="330" r:id="rId26"/>
    <p:sldId id="365" r:id="rId27"/>
    <p:sldId id="368" r:id="rId28"/>
    <p:sldId id="381" r:id="rId29"/>
    <p:sldId id="346" r:id="rId30"/>
    <p:sldId id="382" r:id="rId31"/>
    <p:sldId id="383" r:id="rId32"/>
    <p:sldId id="384" r:id="rId33"/>
    <p:sldId id="385" r:id="rId34"/>
    <p:sldId id="386" r:id="rId35"/>
    <p:sldId id="387" r:id="rId36"/>
    <p:sldId id="388" r:id="rId37"/>
    <p:sldId id="389" r:id="rId38"/>
    <p:sldId id="390" r:id="rId39"/>
    <p:sldId id="391" r:id="rId40"/>
    <p:sldId id="329" r:id="rId41"/>
    <p:sldId id="372" r:id="rId42"/>
    <p:sldId id="373" r:id="rId43"/>
    <p:sldId id="331" r:id="rId44"/>
    <p:sldId id="340" r:id="rId45"/>
    <p:sldId id="273" r:id="rId46"/>
    <p:sldId id="268" r:id="rId47"/>
    <p:sldId id="350" r:id="rId48"/>
    <p:sldId id="352" r:id="rId49"/>
    <p:sldId id="351" r:id="rId50"/>
    <p:sldId id="353" r:id="rId51"/>
    <p:sldId id="380" r:id="rId52"/>
    <p:sldId id="347" r:id="rId53"/>
    <p:sldId id="348" r:id="rId54"/>
    <p:sldId id="349" r:id="rId55"/>
    <p:sldId id="275" r:id="rId56"/>
    <p:sldId id="281" r:id="rId57"/>
    <p:sldId id="282" r:id="rId58"/>
    <p:sldId id="379" r:id="rId59"/>
    <p:sldId id="283" r:id="rId60"/>
    <p:sldId id="286" r:id="rId61"/>
    <p:sldId id="287" r:id="rId62"/>
    <p:sldId id="285" r:id="rId63"/>
    <p:sldId id="289" r:id="rId64"/>
    <p:sldId id="354" r:id="rId65"/>
    <p:sldId id="363" r:id="rId66"/>
    <p:sldId id="264" r:id="rId67"/>
    <p:sldId id="338" r:id="rId68"/>
    <p:sldId id="317" r:id="rId69"/>
    <p:sldId id="355" r:id="rId70"/>
    <p:sldId id="357" r:id="rId71"/>
    <p:sldId id="358" r:id="rId72"/>
    <p:sldId id="359" r:id="rId73"/>
    <p:sldId id="360" r:id="rId74"/>
    <p:sldId id="361" r:id="rId75"/>
    <p:sldId id="362" r:id="rId76"/>
    <p:sldId id="318" r:id="rId77"/>
    <p:sldId id="321" r:id="rId78"/>
    <p:sldId id="320" r:id="rId79"/>
    <p:sldId id="322" r:id="rId80"/>
    <p:sldId id="339" r:id="rId81"/>
    <p:sldId id="290" r:id="rId82"/>
    <p:sldId id="291" r:id="rId83"/>
    <p:sldId id="293" r:id="rId84"/>
    <p:sldId id="299" r:id="rId85"/>
    <p:sldId id="294" r:id="rId86"/>
    <p:sldId id="295" r:id="rId87"/>
    <p:sldId id="296" r:id="rId88"/>
    <p:sldId id="292" r:id="rId89"/>
    <p:sldId id="298" r:id="rId90"/>
    <p:sldId id="300" r:id="rId91"/>
    <p:sldId id="301" r:id="rId92"/>
    <p:sldId id="302" r:id="rId93"/>
    <p:sldId id="303" r:id="rId94"/>
    <p:sldId id="304" r:id="rId95"/>
    <p:sldId id="309" r:id="rId96"/>
    <p:sldId id="310" r:id="rId97"/>
  </p:sldIdLst>
  <p:sldSz cx="12192000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93" userDrawn="1">
          <p15:clr>
            <a:srgbClr val="A4A3A4"/>
          </p15:clr>
        </p15:guide>
        <p15:guide id="2" pos="730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9DDB"/>
    <a:srgbClr val="FFC90E"/>
    <a:srgbClr val="D9D5C7"/>
    <a:srgbClr val="D4D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78049" autoAdjust="0"/>
  </p:normalViewPr>
  <p:slideViewPr>
    <p:cSldViewPr>
      <p:cViewPr varScale="1">
        <p:scale>
          <a:sx n="85" d="100"/>
          <a:sy n="85" d="100"/>
        </p:scale>
        <p:origin x="1782" y="90"/>
      </p:cViewPr>
      <p:guideLst>
        <p:guide orient="horz" pos="3793"/>
        <p:guide pos="7305"/>
      </p:guideLst>
    </p:cSldViewPr>
  </p:slideViewPr>
  <p:outlineViewPr>
    <p:cViewPr>
      <p:scale>
        <a:sx n="33" d="100"/>
        <a:sy n="33" d="100"/>
      </p:scale>
      <p:origin x="0" y="2672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xMode val="edge"/>
          <c:yMode val="edge"/>
          <c:x val="1.9915176101788681E-2"/>
          <c:y val="3.7526017380995813E-2"/>
          <c:w val="0.96016951974102049"/>
          <c:h val="0.84745638058891559"/>
        </c:manualLayout>
      </c:layout>
      <c:barChart>
        <c:barDir val="col"/>
        <c:grouping val="clustered"/>
        <c:varyColors val="0"/>
        <c:ser>
          <c:idx val="0"/>
          <c:order val="0"/>
          <c:tx>
            <c:v>Fehlererzeugung</c:v>
          </c:tx>
          <c:spPr>
            <a:solidFill>
              <a:srgbClr val="FF6F00"/>
            </a:solidFill>
            <a:ln>
              <a:solidFill>
                <a:srgbClr val="000000"/>
              </a:solidFill>
            </a:ln>
          </c:spPr>
          <c:invertIfNegative val="0"/>
          <c:cat>
            <c:strLit>
              <c:ptCount val="6"/>
              <c:pt idx="0">
                <c:v>Analyse</c:v>
              </c:pt>
              <c:pt idx="1">
                <c:v>Design</c:v>
              </c:pt>
              <c:pt idx="2">
                <c:v>Codierung</c:v>
              </c:pt>
              <c:pt idx="3">
                <c:v>Modul Test</c:v>
              </c:pt>
              <c:pt idx="4">
                <c:v>System Test</c:v>
              </c:pt>
              <c:pt idx="5">
                <c:v>Einsatz</c:v>
              </c:pt>
            </c:strLit>
          </c:cat>
          <c:val>
            <c:numLit>
              <c:formatCode>General</c:formatCode>
              <c:ptCount val="6"/>
              <c:pt idx="0">
                <c:v>10</c:v>
              </c:pt>
              <c:pt idx="1">
                <c:v>40</c:v>
              </c:pt>
              <c:pt idx="2">
                <c:v>50</c:v>
              </c:pt>
              <c:pt idx="3">
                <c:v>0</c:v>
              </c:pt>
              <c:pt idx="4">
                <c:v>0</c:v>
              </c:pt>
              <c:pt idx="5">
                <c:v>0</c:v>
              </c:pt>
            </c:numLit>
          </c:val>
          <c:extLst>
            <c:ext xmlns:c16="http://schemas.microsoft.com/office/drawing/2014/chart" uri="{C3380CC4-5D6E-409C-BE32-E72D297353CC}">
              <c16:uniqueId val="{00000000-B6D9-4976-8E93-4F1E389EF1AB}"/>
            </c:ext>
          </c:extLst>
        </c:ser>
        <c:ser>
          <c:idx val="1"/>
          <c:order val="1"/>
          <c:tx>
            <c:v>Fehleridentifikation</c:v>
          </c:tx>
          <c:spPr>
            <a:solidFill>
              <a:srgbClr val="008000"/>
            </a:solidFill>
            <a:ln>
              <a:solidFill>
                <a:srgbClr val="000000"/>
              </a:solidFill>
            </a:ln>
          </c:spPr>
          <c:invertIfNegative val="0"/>
          <c:cat>
            <c:strLit>
              <c:ptCount val="6"/>
              <c:pt idx="0">
                <c:v>Analyse</c:v>
              </c:pt>
              <c:pt idx="1">
                <c:v>Design</c:v>
              </c:pt>
              <c:pt idx="2">
                <c:v>Codierung</c:v>
              </c:pt>
              <c:pt idx="3">
                <c:v>Modul Test</c:v>
              </c:pt>
              <c:pt idx="4">
                <c:v>System Test</c:v>
              </c:pt>
              <c:pt idx="5">
                <c:v>Einsatz</c:v>
              </c:pt>
            </c:strLit>
          </c:cat>
          <c:val>
            <c:numLit>
              <c:formatCode>General</c:formatCode>
              <c:ptCount val="6"/>
              <c:pt idx="0">
                <c:v>3</c:v>
              </c:pt>
              <c:pt idx="1">
                <c:v>5</c:v>
              </c:pt>
              <c:pt idx="2">
                <c:v>15</c:v>
              </c:pt>
              <c:pt idx="3">
                <c:v>35</c:v>
              </c:pt>
              <c:pt idx="4">
                <c:v>40</c:v>
              </c:pt>
              <c:pt idx="5">
                <c:v>2</c:v>
              </c:pt>
            </c:numLit>
          </c:val>
          <c:extLst>
            <c:ext xmlns:c16="http://schemas.microsoft.com/office/drawing/2014/chart" uri="{C3380CC4-5D6E-409C-BE32-E72D297353CC}">
              <c16:uniqueId val="{00000001-B6D9-4976-8E93-4F1E389EF1AB}"/>
            </c:ext>
          </c:extLst>
        </c:ser>
        <c:ser>
          <c:idx val="2"/>
          <c:order val="2"/>
          <c:tx>
            <c:v>Kosten der Fehlerbehebung</c:v>
          </c:tx>
          <c:spPr>
            <a:solidFill>
              <a:srgbClr val="2300DC"/>
            </a:solidFill>
            <a:ln>
              <a:solidFill>
                <a:srgbClr val="000000"/>
              </a:solidFill>
            </a:ln>
          </c:spPr>
          <c:invertIfNegative val="0"/>
          <c:cat>
            <c:strLit>
              <c:ptCount val="6"/>
              <c:pt idx="0">
                <c:v>Analyse</c:v>
              </c:pt>
              <c:pt idx="1">
                <c:v>Design</c:v>
              </c:pt>
              <c:pt idx="2">
                <c:v>Codierung</c:v>
              </c:pt>
              <c:pt idx="3">
                <c:v>Modul Test</c:v>
              </c:pt>
              <c:pt idx="4">
                <c:v>System Test</c:v>
              </c:pt>
              <c:pt idx="5">
                <c:v>Einsatz</c:v>
              </c:pt>
            </c:strLit>
          </c:cat>
          <c:val>
            <c:numLit>
              <c:formatCode>General</c:formatCode>
              <c:ptCount val="6"/>
              <c:pt idx="0">
                <c:v>1</c:v>
              </c:pt>
              <c:pt idx="1">
                <c:v>3</c:v>
              </c:pt>
              <c:pt idx="2">
                <c:v>4</c:v>
              </c:pt>
              <c:pt idx="3">
                <c:v>14</c:v>
              </c:pt>
              <c:pt idx="4">
                <c:v>30</c:v>
              </c:pt>
              <c:pt idx="5">
                <c:v>60</c:v>
              </c:pt>
            </c:numLit>
          </c:val>
          <c:extLst>
            <c:ext xmlns:c16="http://schemas.microsoft.com/office/drawing/2014/chart" uri="{C3380CC4-5D6E-409C-BE32-E72D297353CC}">
              <c16:uniqueId val="{00000002-B6D9-4976-8E93-4F1E389EF1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3532288"/>
        <c:axId val="89201408"/>
      </c:barChart>
      <c:valAx>
        <c:axId val="89201408"/>
        <c:scaling>
          <c:orientation val="minMax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spPr>
          <a:ln w="0">
            <a:solidFill>
              <a:srgbClr val="000000"/>
            </a:solidFill>
            <a:prstDash val="solid"/>
          </a:ln>
        </c:spPr>
        <c:txPr>
          <a:bodyPr/>
          <a:lstStyle/>
          <a:p>
            <a:pPr>
              <a:defRPr sz="1390" b="0">
                <a:latin typeface="Bitstream Vera Sans" pitchFamily="34"/>
                <a:ea typeface="Bitstream Vera Sans" pitchFamily="2"/>
                <a:cs typeface="Bitstream Vera Sans" pitchFamily="2"/>
              </a:defRPr>
            </a:pPr>
            <a:endParaRPr lang="de-DE"/>
          </a:p>
        </c:txPr>
        <c:crossAx val="123532288"/>
        <c:crosses val="autoZero"/>
        <c:crossBetween val="between"/>
      </c:valAx>
      <c:catAx>
        <c:axId val="123532288"/>
        <c:scaling>
          <c:orientation val="minMax"/>
        </c:scaling>
        <c:delete val="0"/>
        <c:axPos val="b"/>
        <c:majorGridlines/>
        <c:numFmt formatCode="General" sourceLinked="0"/>
        <c:majorTickMark val="out"/>
        <c:minorTickMark val="none"/>
        <c:tickLblPos val="nextTo"/>
        <c:spPr>
          <a:ln w="0">
            <a:solidFill>
              <a:srgbClr val="000000"/>
            </a:solidFill>
            <a:prstDash val="solid"/>
          </a:ln>
        </c:spPr>
        <c:txPr>
          <a:bodyPr/>
          <a:lstStyle/>
          <a:p>
            <a:pPr>
              <a:defRPr sz="1100" b="0">
                <a:latin typeface="Bitstream Vera Sans" pitchFamily="34"/>
                <a:ea typeface="Bitstream Vera Sans" pitchFamily="2"/>
                <a:cs typeface="Bitstream Vera Sans" pitchFamily="2"/>
              </a:defRPr>
            </a:pPr>
            <a:endParaRPr lang="de-DE"/>
          </a:p>
        </c:txPr>
        <c:crossAx val="89201408"/>
        <c:crossesAt val="0"/>
        <c:auto val="1"/>
        <c:lblAlgn val="ctr"/>
        <c:lblOffset val="100"/>
        <c:noMultiLvlLbl val="0"/>
      </c:catAx>
      <c:spPr>
        <a:noFill/>
        <a:ln>
          <a:noFill/>
        </a:ln>
      </c:spPr>
    </c:plotArea>
    <c:legend>
      <c:legendPos val="b"/>
      <c:overlay val="0"/>
      <c:spPr>
        <a:noFill/>
        <a:ln>
          <a:solidFill>
            <a:srgbClr val="000000"/>
          </a:solidFill>
        </a:ln>
      </c:spPr>
      <c:txPr>
        <a:bodyPr/>
        <a:lstStyle/>
        <a:p>
          <a:pPr>
            <a:defRPr sz="1190" b="0">
              <a:latin typeface="Bitstream Vera Sans" pitchFamily="34"/>
              <a:ea typeface="Bitstream Vera Sans" pitchFamily="2"/>
              <a:cs typeface="Bitstream Vera Sans" pitchFamily="2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rgbClr val="FFFFFF">
        <a:alpha val="0"/>
      </a:srgbClr>
    </a:solidFill>
    <a:ln>
      <a:noFill/>
    </a:ln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DCD555DF-A998-4826-B2E4-6D27A37DCCB3}" type="datetimeFigureOut">
              <a:rPr lang="de-DE" smtClean="0"/>
              <a:pPr/>
              <a:t>06.12.2019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B2DE17EF-A9BB-4D33-B1DA-2A5BBAB4D44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51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628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6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/>
              <a:t>In Eclipse: beide Varianten für Fakultät implementieren und Schritte mittels statischer Variable zählen und danach ausgeben</a:t>
            </a:r>
          </a:p>
          <a:p>
            <a:pPr>
              <a:spcBef>
                <a:spcPct val="0"/>
              </a:spcBef>
            </a:pPr>
            <a:r>
              <a:rPr lang="de-DE"/>
              <a:t>Geschätzte Zeit:</a:t>
            </a:r>
          </a:p>
          <a:p>
            <a:pPr>
              <a:spcBef>
                <a:spcPct val="0"/>
              </a:spcBef>
            </a:pPr>
            <a:r>
              <a:rPr lang="de-DE"/>
              <a:t>6:1h9</a:t>
            </a:r>
          </a:p>
          <a:p>
            <a:pPr>
              <a:spcBef>
                <a:spcPct val="0"/>
              </a:spcBef>
            </a:pPr>
            <a:endParaRPr lang="de-DE"/>
          </a:p>
        </p:txBody>
      </p:sp>
      <p:sp>
        <p:nvSpPr>
          <p:cNvPr id="77827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7AB1E6E-500E-4572-AD27-00ECCFEFDC71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093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Black</a:t>
            </a:r>
            <a:r>
              <a:rPr lang="en-US" baseline="0"/>
              <a:t> box: Man gibt etwas ein, und beobachtet, was ausgegeben wird bzw. wie das Programm reagiert.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9700" y="768350"/>
            <a:ext cx="6819900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/>
              <a:t>0 : 35</a:t>
            </a:r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3FCC99-5579-42CB-A178-85E6E88DD66A}" type="slidenum">
              <a:rPr lang="de-DE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de-DE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Man </a:t>
            </a:r>
            <a:r>
              <a:rPr lang="en-US" dirty="0" err="1"/>
              <a:t>spielt</a:t>
            </a:r>
            <a:r>
              <a:rPr lang="en-US" dirty="0"/>
              <a:t> </a:t>
            </a:r>
            <a:r>
              <a:rPr lang="en-US" dirty="0" err="1"/>
              <a:t>Nutzer</a:t>
            </a:r>
            <a:r>
              <a:rPr lang="en-US" dirty="0"/>
              <a:t>/</a:t>
            </a:r>
            <a:r>
              <a:rPr lang="en-US" dirty="0" err="1"/>
              <a:t>Kunde</a:t>
            </a:r>
            <a:r>
              <a:rPr lang="en-US" dirty="0"/>
              <a:t> und </a:t>
            </a:r>
            <a:r>
              <a:rPr lang="en-US" dirty="0" err="1"/>
              <a:t>macht</a:t>
            </a:r>
            <a:r>
              <a:rPr lang="en-US" dirty="0"/>
              <a:t> </a:t>
            </a:r>
            <a:r>
              <a:rPr lang="en-US" dirty="0" err="1"/>
              <a:t>alle</a:t>
            </a:r>
            <a:r>
              <a:rPr lang="en-US" dirty="0"/>
              <a:t> </a:t>
            </a:r>
            <a:r>
              <a:rPr lang="en-US" dirty="0" err="1"/>
              <a:t>denkbaren</a:t>
            </a:r>
            <a:r>
              <a:rPr lang="en-US" baseline="0" dirty="0"/>
              <a:t> </a:t>
            </a:r>
            <a:r>
              <a:rPr lang="en-US" dirty="0" err="1"/>
              <a:t>Eingaben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Wird</a:t>
            </a:r>
            <a:r>
              <a:rPr lang="en-US" baseline="0"/>
              <a:t> auch in Projektarbeit klar werden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Arrays und Schleifendurchlauf:</a:t>
            </a:r>
            <a:r>
              <a:rPr lang="en-US" baseline="0"/>
              <a:t> Initialisierung der Schleife: Beginn an der richtigen Stelle?, Ende an richtigier Stelle?</a:t>
            </a:r>
          </a:p>
          <a:p>
            <a:r>
              <a:rPr lang="en-US" baseline="0"/>
              <a:t>Wenn das nicht passt: </a:t>
            </a:r>
            <a:r>
              <a:rPr lang="en-US" sz="1300">
                <a:latin typeface="Consolas" pitchFamily="49" charset="0"/>
              </a:rPr>
              <a:t>ArrayIndexOutOfBoundsException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Einfache Daten, die man gut im Kopf rechnen</a:t>
            </a:r>
            <a:r>
              <a:rPr lang="en-US" baseline="0"/>
              <a:t> und überprüfuen kann,</a:t>
            </a:r>
          </a:p>
          <a:p>
            <a:r>
              <a:rPr lang="en-US" baseline="0"/>
              <a:t>Oder wenn der Mittelwert bestimmt werden soll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Funktionalitäten ableiten,</a:t>
            </a:r>
            <a:r>
              <a:rPr lang="en-US" baseline="0"/>
              <a:t> damit man keine übersieht</a:t>
            </a:r>
          </a:p>
          <a:p>
            <a:r>
              <a:rPr lang="en-US" baseline="0"/>
              <a:t>Äquivalenzklassen definieren, weil nicht alle Eingabedaten getestet werden können</a:t>
            </a:r>
          </a:p>
          <a:p>
            <a:endParaRPr lang="en-US" baseline="0"/>
          </a:p>
          <a:p>
            <a:r>
              <a:rPr lang="en-US" baseline="0"/>
              <a:t>Nutzer verhalten sich nicht immer erwartungsgemäß (manchmal auch mit Absicht; z.B. SQL-Injections)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9700" y="768350"/>
            <a:ext cx="6819900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/>
              <a:t>0 : 35</a:t>
            </a:r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3FCC99-5579-42CB-A178-85E6E88DD66A}" type="slidenum">
              <a:rPr lang="de-DE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de-DE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 würden Sie rangehen? Woher wissen wir, dass wir genug getestet haben?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69B67-98B2-402C-B74F-849976299A9D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6850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Vielleicht noch bekannt</a:t>
            </a:r>
            <a:r>
              <a:rPr lang="en-US" baseline="0"/>
              <a:t> aus Requirements-Vorlesung</a:t>
            </a:r>
          </a:p>
          <a:p>
            <a:r>
              <a:rPr lang="en-US" baseline="0"/>
              <a:t>Ab dem Testen werden kaum noch Fehler eingebaut;</a:t>
            </a:r>
          </a:p>
          <a:p>
            <a:r>
              <a:rPr lang="en-US" baseline="0"/>
              <a:t>Bei der Testphase werden die meisten Fehler gefunden;</a:t>
            </a:r>
          </a:p>
          <a:p>
            <a:r>
              <a:rPr lang="en-US" baseline="0"/>
              <a:t>Kosten für deren Behebung sind auch noch zu managen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Bsp</a:t>
            </a:r>
            <a:r>
              <a:rPr lang="de-DE" dirty="0"/>
              <a:t>: 6 und 3</a:t>
            </a:r>
          </a:p>
          <a:p>
            <a:r>
              <a:rPr lang="de-DE" dirty="0"/>
              <a:t>Statements: 7/12; 58%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69B67-98B2-402C-B74F-849976299A9D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88772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Bsp</a:t>
            </a:r>
            <a:r>
              <a:rPr lang="de-DE"/>
              <a:t>: 3 und 6</a:t>
            </a:r>
            <a:endParaRPr lang="de-DE" dirty="0"/>
          </a:p>
          <a:p>
            <a:r>
              <a:rPr lang="de-DE" dirty="0"/>
              <a:t>Statements: 10/12; </a:t>
            </a:r>
            <a:r>
              <a:rPr lang="de-DE"/>
              <a:t>83%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69B67-98B2-402C-B74F-849976299A9D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15512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69B67-98B2-402C-B74F-849976299A9D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05806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 erhält man hier 100% Zweigüberdeckung?</a:t>
            </a:r>
          </a:p>
          <a:p>
            <a:endParaRPr lang="de-DE" dirty="0"/>
          </a:p>
          <a:p>
            <a:r>
              <a:rPr lang="de-DE" dirty="0"/>
              <a:t>Was ist, wenn ich 100% Zweigüberdeckung habe? Habe ich dann auch automatisch 100% Anweisungsabdeckung?</a:t>
            </a:r>
          </a:p>
          <a:p>
            <a:endParaRPr lang="de-DE" dirty="0"/>
          </a:p>
          <a:p>
            <a:r>
              <a:rPr lang="de-DE" dirty="0"/>
              <a:t>Selbst wenn ich 100% Zweigüberdeckung habe, ist Programm nicht automatisch fehlerfrei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69B67-98B2-402C-B74F-849976299A9D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25452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 viele mögliche Ausführungspfade gibt es hier?</a:t>
            </a:r>
          </a:p>
          <a:p>
            <a:endParaRPr lang="de-DE" dirty="0"/>
          </a:p>
          <a:p>
            <a:r>
              <a:rPr lang="de-DE" dirty="0"/>
              <a:t>Alle Fehler gefunden?</a:t>
            </a:r>
          </a:p>
          <a:p>
            <a:r>
              <a:rPr lang="de-DE" dirty="0"/>
              <a:t>-&gt; Auch 100% Pfadabdeckung garantiert keine Fehlerfreiheit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69B67-98B2-402C-B74F-849976299A9D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56834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 viele mögliche Belegungen sind dann getestet?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69B67-98B2-402C-B74F-849976299A9D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01096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Überall versucht man, Fehler zu vermeiden; hier: Fehler finden; Programm dazu bringen, dass es abstürzt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9700" y="768350"/>
            <a:ext cx="6819900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/>
              <a:t>0 : 35</a:t>
            </a:r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3FCC99-5579-42CB-A178-85E6E88DD66A}" type="slidenum">
              <a:rPr lang="de-DE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44</a:t>
            </a:fld>
            <a:endParaRPr lang="de-DE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Modul:</a:t>
            </a:r>
            <a:r>
              <a:rPr lang="en-US" baseline="0"/>
              <a:t> Klasse, zumindest Konstruktor und Methode; möglicherweise Aufruf anderer Funktionen notwendig; die sind dann aber nicht Ziel des Tests;</a:t>
            </a:r>
          </a:p>
          <a:p>
            <a:r>
              <a:rPr lang="en-US" baseline="0"/>
              <a:t>Darum Mock-Objekte, damit der anvisiertes Modul im Fokus bleibt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MyTestCase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{</a:t>
            </a:r>
          </a:p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@Test</a:t>
            </a:r>
          </a:p>
          <a:p>
            <a:r>
              <a:rPr lang="de-DE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void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multiplicationOfZeroIntegersShouldReturnZero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{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MyClass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tested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Tests</a:t>
            </a:r>
          </a:p>
          <a:p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assertEquals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("10 x 0 must be 0", 0, </a:t>
            </a:r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TestDemonstration.multiply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(10, 0));</a:t>
            </a:r>
          </a:p>
          <a:p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assertEquals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("0 x 10 must be 0", 0, </a:t>
            </a:r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TestDemonstration.multiply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(0, 10));</a:t>
            </a:r>
          </a:p>
          <a:p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assertEquals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("0 x 0 must be 0", 0, </a:t>
            </a:r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TestDemonstration.multiply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(0, 0));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959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9700" y="768350"/>
            <a:ext cx="6819900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/>
              <a:t>0 : 35</a:t>
            </a:r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3FCC99-5579-42CB-A178-85E6E88DD66A}" type="slidenum">
              <a:rPr lang="de-DE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de-DE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static 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{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(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== 1 || 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== 0)</a:t>
            </a:r>
          </a:p>
          <a:p>
            <a:r>
              <a:rPr lang="de-DE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1;</a:t>
            </a:r>
          </a:p>
          <a:p>
            <a:r>
              <a:rPr lang="de-DE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else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i*</a:t>
            </a:r>
            <a:r>
              <a:rPr lang="de-DE" sz="1200" b="1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</a:t>
            </a:r>
            <a:r>
              <a:rPr lang="de-DE" sz="1200" b="1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(i-1);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de-DE" dirty="0" smtClean="0"/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@Test</a:t>
            </a:r>
          </a:p>
          <a:p>
            <a:r>
              <a:rPr lang="de-DE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void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facShouldreturnFactorial</a:t>
            </a:r>
            <a:r>
              <a:rPr lang="de-DE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{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MyClass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tested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Tests</a:t>
            </a:r>
          </a:p>
          <a:p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assertEquals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</a:t>
            </a:r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must be 1", 1, </a:t>
            </a:r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TestDemonstration.</a:t>
            </a:r>
            <a:r>
              <a:rPr lang="en-US" sz="1200" i="1" u="sng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</a:t>
            </a:r>
            <a:r>
              <a:rPr lang="en-US" sz="1200" i="1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(1));</a:t>
            </a:r>
          </a:p>
          <a:p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assertEquals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</a:t>
            </a:r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0 must be 1", 1, </a:t>
            </a:r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TestDemonstration.</a:t>
            </a:r>
            <a:r>
              <a:rPr lang="en-US" sz="1200" i="1" u="sng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</a:t>
            </a:r>
            <a:r>
              <a:rPr lang="en-US" sz="1200" i="1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(0));</a:t>
            </a:r>
          </a:p>
          <a:p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assertEquals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</a:t>
            </a:r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4 must be 24", 24, </a:t>
            </a:r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TestDemonstration.</a:t>
            </a:r>
            <a:r>
              <a:rPr lang="en-US" sz="1200" i="1" u="sng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</a:t>
            </a:r>
            <a:r>
              <a:rPr lang="en-US" sz="1200" i="1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(4));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9868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Genau andersum; Beginn</a:t>
            </a:r>
            <a:r>
              <a:rPr lang="en-US" baseline="0"/>
              <a:t> </a:t>
            </a:r>
            <a:r>
              <a:rPr lang="en-US"/>
              <a:t>auf low-level Ebene, Kombination von Modulen und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In großen Firmen immer Testabteilung</a:t>
            </a:r>
          </a:p>
          <a:p>
            <a:r>
              <a:rPr lang="en-US"/>
              <a:t>Separate</a:t>
            </a:r>
            <a:r>
              <a:rPr lang="en-US" baseline="0"/>
              <a:t> Team: Kann auch der Kunde sein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Besondere Form von</a:t>
            </a:r>
            <a:r>
              <a:rPr lang="en-US" baseline="0"/>
              <a:t> System tests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Zeitpunkt:</a:t>
            </a:r>
          </a:p>
          <a:p>
            <a:r>
              <a:rPr lang="en-US"/>
              <a:t>Typischerweise</a:t>
            </a:r>
            <a:r>
              <a:rPr lang="en-US" baseline="0"/>
              <a:t> sind nachts keine Änderungen zu erwarten</a:t>
            </a:r>
          </a:p>
          <a:p>
            <a:r>
              <a:rPr lang="en-US" baseline="0"/>
              <a:t>Oft darf 2 Stunden vor Feierabend nichts mehr eingecheckt werden</a:t>
            </a:r>
          </a:p>
          <a:p>
            <a:endParaRPr lang="en-US" baseline="0"/>
          </a:p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Open Beta bei Computerspielen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Fragen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9700" y="768350"/>
            <a:ext cx="6819900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/>
              <a:t>0 : 35</a:t>
            </a:r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3FCC99-5579-42CB-A178-85E6E88DD66A}" type="slidenum">
              <a:rPr lang="de-DE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67</a:t>
            </a:fld>
            <a:endParaRPr lang="de-DE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/>
          </a:p>
          <a:p>
            <a:r>
              <a:rPr lang="en-US" baseline="0"/>
              <a:t>Fragen: Was ist das Ziel von Testen?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84128" algn="l"/>
                <a:tab pos="1568257" algn="l"/>
                <a:tab pos="2352385" algn="l"/>
                <a:tab pos="3136514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804763" indent="-309524" eaLnBrk="0" hangingPunct="0">
              <a:tabLst>
                <a:tab pos="784128" algn="l"/>
                <a:tab pos="1568257" algn="l"/>
                <a:tab pos="2352385" algn="l"/>
                <a:tab pos="3136514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238098" indent="-247620" eaLnBrk="0" hangingPunct="0">
              <a:tabLst>
                <a:tab pos="784128" algn="l"/>
                <a:tab pos="1568257" algn="l"/>
                <a:tab pos="2352385" algn="l"/>
                <a:tab pos="3136514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733337" indent="-247620" eaLnBrk="0" hangingPunct="0">
              <a:tabLst>
                <a:tab pos="784128" algn="l"/>
                <a:tab pos="1568257" algn="l"/>
                <a:tab pos="2352385" algn="l"/>
                <a:tab pos="3136514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228576" indent="-247620" eaLnBrk="0" hangingPunct="0">
              <a:tabLst>
                <a:tab pos="784128" algn="l"/>
                <a:tab pos="1568257" algn="l"/>
                <a:tab pos="2352385" algn="l"/>
                <a:tab pos="3136514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723815" indent="-247620" defTabSz="4866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4128" algn="l"/>
                <a:tab pos="1568257" algn="l"/>
                <a:tab pos="2352385" algn="l"/>
                <a:tab pos="3136514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3219054" indent="-247620" defTabSz="4866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4128" algn="l"/>
                <a:tab pos="1568257" algn="l"/>
                <a:tab pos="2352385" algn="l"/>
                <a:tab pos="3136514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714293" indent="-247620" defTabSz="4866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4128" algn="l"/>
                <a:tab pos="1568257" algn="l"/>
                <a:tab pos="2352385" algn="l"/>
                <a:tab pos="3136514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4209532" indent="-247620" defTabSz="48664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4128" algn="l"/>
                <a:tab pos="1568257" algn="l"/>
                <a:tab pos="2352385" algn="l"/>
                <a:tab pos="3136514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06AF0D0-7358-464F-B6B0-6E45F2598066}" type="slidenum">
              <a:rPr lang="en-GB" b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69</a:t>
            </a:fld>
            <a:endParaRPr lang="en-GB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solidFill>
            <a:srgbClr val="FFFFFF"/>
          </a:solidFill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74" y="4861441"/>
            <a:ext cx="5206153" cy="4605576"/>
          </a:xfrm>
          <a:solidFill>
            <a:srgbClr val="FFFFFF"/>
          </a:solidFill>
          <a:ln>
            <a:solidFill>
              <a:srgbClr val="000000"/>
            </a:solidFill>
            <a:round/>
            <a:headEnd/>
            <a:tailEnd/>
          </a:ln>
        </p:spPr>
        <p:txBody>
          <a:bodyPr lIns="99048" tIns="49524" rIns="99048" bIns="49524"/>
          <a:lstStyle/>
          <a:p>
            <a:pPr defTabSz="990478"/>
            <a:r>
              <a:rPr lang="en-US"/>
              <a:t>— Boehm (1979)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Explitzite</a:t>
            </a:r>
            <a:r>
              <a:rPr lang="de-DE" dirty="0"/>
              <a:t> Angabe der Theoreme die getestet werden müssen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0349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9700" y="768350"/>
            <a:ext cx="6819900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/>
              <a:t>0 : 35</a:t>
            </a:r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3FCC99-5579-42CB-A178-85E6E88DD66A}" type="slidenum">
              <a:rPr lang="de-DE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80</a:t>
            </a:fld>
            <a:endParaRPr lang="de-DE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Studien zeigen,</a:t>
            </a:r>
            <a:r>
              <a:rPr lang="en-US" baseline="0"/>
              <a:t> dass Entwicklungszeit verkürzt und verlängert werden kann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83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Entwickler darf es nicht persönlich</a:t>
            </a:r>
            <a:r>
              <a:rPr lang="en-US" baseline="0"/>
              <a:t> nehmen, wenn sein Code kritisiert wird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85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86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Bericht:</a:t>
            </a:r>
            <a:r>
              <a:rPr lang="en-US" baseline="0"/>
              <a:t> Fehlerbehebung ist nicht Ziel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87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Macht</a:t>
            </a:r>
            <a:r>
              <a:rPr lang="en-US" baseline="0"/>
              <a:t> man intuitiv, wenn man anfängt zu programmieren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88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Weder zu früh noch zu spät gehen</a:t>
            </a:r>
          </a:p>
          <a:p>
            <a:endParaRPr lang="en-US"/>
          </a:p>
          <a:p>
            <a:r>
              <a:rPr lang="en-US"/>
              <a:t>Prof. Verh.</a:t>
            </a:r>
            <a:r>
              <a:rPr lang="en-US" baseline="0"/>
              <a:t> Groll gegen Entwicker nicht ausleben, Große Egos, Schüchternheit</a:t>
            </a:r>
          </a:p>
          <a:p>
            <a:endParaRPr lang="en-US" baseline="0"/>
          </a:p>
          <a:p>
            <a:r>
              <a:rPr lang="en-US"/>
              <a:t>Positive and negative comments</a:t>
            </a:r>
          </a:p>
          <a:p>
            <a:pPr lvl="1"/>
            <a:r>
              <a:rPr lang="en-US"/>
              <a:t>Balance; courtesy; preserving what’s good</a:t>
            </a:r>
          </a:p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92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Wem kommt das bekannt vor?</a:t>
            </a:r>
          </a:p>
          <a:p>
            <a:r>
              <a:rPr lang="en-US"/>
              <a:t>Also, beim Testen geht es darum, Fehler zu finden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Grafik am Anfang; fast die Hälfte der Kosten;</a:t>
            </a:r>
            <a:r>
              <a:rPr lang="en-US" baseline="0"/>
              <a:t> wenn Zeit und Geld knapp wird, wird auch am Testen gespart</a:t>
            </a:r>
          </a:p>
          <a:p>
            <a:endParaRPr lang="en-US" baseline="0"/>
          </a:p>
          <a:p>
            <a:r>
              <a:rPr lang="en-US" baseline="0"/>
              <a:t>Woher weiß man, dass alle möglichen Fälle abgedeckt sind? -&gt; Nie</a:t>
            </a:r>
          </a:p>
          <a:p>
            <a:endParaRPr lang="en-US" baseline="0"/>
          </a:p>
          <a:p>
            <a:r>
              <a:rPr lang="en-US" baseline="0"/>
              <a:t>Wenn Überprüfbarkeit der Anforderungen nicht klar definiert…; snow card: fit criterion</a:t>
            </a:r>
          </a:p>
          <a:p>
            <a:endParaRPr lang="en-US" baseline="0"/>
          </a:p>
          <a:p>
            <a:r>
              <a:rPr lang="en-US" baseline="0"/>
              <a:t>Es gibt immer mehr Versionen, für die jeweils unterschiedliche Patches implementiert werden müssen (z.B. unterstützt Microsoft nur bestimmte Anzahl von Windows-Versionen)</a:t>
            </a:r>
          </a:p>
          <a:p>
            <a:endParaRPr lang="en-US" baseline="0"/>
          </a:p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End-User</a:t>
            </a:r>
            <a:r>
              <a:rPr lang="en-US" baseline="0"/>
              <a:t> Licence Agreement;</a:t>
            </a:r>
          </a:p>
          <a:p>
            <a:r>
              <a:rPr lang="en-US" baseline="0"/>
              <a:t>Disclaimer; wenn Word abstürzt und nicht gespeichert… Pech gehabt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GNU General Public</a:t>
            </a:r>
            <a:r>
              <a:rPr lang="en-US" baseline="0"/>
              <a:t> License</a:t>
            </a:r>
          </a:p>
          <a:p>
            <a:r>
              <a:rPr lang="en-US" baseline="0"/>
              <a:t>Noch stärkere Formulierung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300" dirty="0" smtClean="0"/>
              <a:t>Show in </a:t>
            </a:r>
            <a:r>
              <a:rPr lang="de-DE" sz="1300" dirty="0" err="1" smtClean="0"/>
              <a:t>Eclipse</a:t>
            </a:r>
            <a:endParaRPr lang="de-DE" sz="1300" dirty="0" smtClean="0"/>
          </a:p>
          <a:p>
            <a:endParaRPr lang="de-DE" sz="1300" dirty="0" smtClean="0"/>
          </a:p>
          <a:p>
            <a:r>
              <a:rPr lang="de-DE" sz="1300" dirty="0" err="1" smtClean="0"/>
              <a:t>Rectangle</a:t>
            </a:r>
            <a:r>
              <a:rPr lang="de-DE" sz="1300" dirty="0" smtClean="0"/>
              <a:t> </a:t>
            </a:r>
            <a:r>
              <a:rPr lang="de-DE" sz="1300" dirty="0"/>
              <a:t>box1 = </a:t>
            </a:r>
            <a:r>
              <a:rPr lang="de-DE" sz="1300" dirty="0" err="1"/>
              <a:t>new</a:t>
            </a:r>
            <a:r>
              <a:rPr lang="de-DE" sz="1300" dirty="0"/>
              <a:t> </a:t>
            </a:r>
            <a:r>
              <a:rPr lang="de-DE" sz="1300" dirty="0" err="1"/>
              <a:t>Rectangle</a:t>
            </a:r>
            <a:r>
              <a:rPr lang="de-DE" sz="1300" dirty="0"/>
              <a:t> (0, 0, 100, 200); </a:t>
            </a:r>
            <a:r>
              <a:rPr lang="de-DE" dirty="0"/>
              <a:t/>
            </a:r>
            <a:br>
              <a:rPr lang="de-DE" dirty="0"/>
            </a:br>
            <a:r>
              <a:rPr lang="de-DE" sz="1300" dirty="0" err="1"/>
              <a:t>Rectangle</a:t>
            </a:r>
            <a:r>
              <a:rPr lang="de-DE" sz="1300" dirty="0"/>
              <a:t> box2 = box1; </a:t>
            </a:r>
            <a:endParaRPr lang="en-US" sz="1300" dirty="0"/>
          </a:p>
          <a:p>
            <a:pPr defTabSz="990478"/>
            <a:r>
              <a:rPr lang="en-US" sz="1300" dirty="0"/>
              <a:t>When a person uses two names, it's called </a:t>
            </a:r>
            <a:r>
              <a:rPr lang="en-US" sz="1300" b="1" i="1" dirty="0"/>
              <a:t>aliasing</a:t>
            </a:r>
            <a:r>
              <a:rPr lang="en-US" sz="1300" dirty="0"/>
              <a:t>. Same thing with objects.</a:t>
            </a:r>
          </a:p>
          <a:p>
            <a:r>
              <a:rPr lang="en-US" sz="1300" dirty="0"/>
              <a:t>When two variables are aliased, any changes that affect one variable also affect the other.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878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2" y="20963"/>
            <a:ext cx="12185791" cy="6872555"/>
          </a:xfrm>
          <a:prstGeom prst="rect">
            <a:avLst/>
          </a:prstGeom>
        </p:spPr>
      </p:pic>
      <p:sp>
        <p:nvSpPr>
          <p:cNvPr id="12" name="Rechteck 6"/>
          <p:cNvSpPr/>
          <p:nvPr userDrawn="1"/>
        </p:nvSpPr>
        <p:spPr>
          <a:xfrm>
            <a:off x="1919536" y="127384"/>
            <a:ext cx="8460200" cy="277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100" dirty="0" smtClean="0">
                <a:solidFill>
                  <a:srgbClr val="AB9DDB"/>
                </a:solidFill>
              </a:rPr>
              <a:t>Softwaretechnik </a:t>
            </a:r>
            <a:r>
              <a:rPr lang="de-DE" sz="1100" baseline="0" dirty="0" smtClean="0">
                <a:solidFill>
                  <a:srgbClr val="AB9DDB"/>
                </a:solidFill>
              </a:rPr>
              <a:t>– </a:t>
            </a:r>
            <a:r>
              <a:rPr lang="de-DE" sz="1100" baseline="0" dirty="0">
                <a:solidFill>
                  <a:srgbClr val="AB9DDB"/>
                </a:solidFill>
              </a:rPr>
              <a:t>Prof. Dr.-Ing. </a:t>
            </a:r>
            <a:r>
              <a:rPr lang="de-DE" sz="1100" baseline="0" dirty="0" smtClean="0">
                <a:solidFill>
                  <a:srgbClr val="AB9DDB"/>
                </a:solidFill>
              </a:rPr>
              <a:t>Janet </a:t>
            </a:r>
            <a:r>
              <a:rPr lang="de-DE" sz="1100" baseline="0" dirty="0">
                <a:solidFill>
                  <a:srgbClr val="AB9DDB"/>
                </a:solidFill>
              </a:rPr>
              <a:t>Siegmund</a:t>
            </a:r>
            <a:endParaRPr lang="de-DE" sz="1100" dirty="0">
              <a:solidFill>
                <a:srgbClr val="AB9DDB"/>
              </a:solidFill>
            </a:endParaRP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10"/>
          </p:nvPr>
        </p:nvSpPr>
        <p:spPr>
          <a:xfrm>
            <a:off x="479376" y="127384"/>
            <a:ext cx="1440160" cy="277283"/>
          </a:xfrm>
        </p:spPr>
        <p:txBody>
          <a:bodyPr/>
          <a:lstStyle>
            <a:lvl1pPr>
              <a:defRPr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EDADABC9-4EE1-45E1-852B-EA5A9680C135}" type="datetime1">
              <a:rPr lang="de-DE" smtClean="0"/>
              <a:pPr>
                <a:defRPr/>
              </a:pPr>
              <a:t>06.12.2019</a:t>
            </a:fld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776520" y="127384"/>
            <a:ext cx="1008112" cy="277283"/>
          </a:xfrm>
        </p:spPr>
        <p:txBody>
          <a:bodyPr/>
          <a:lstStyle>
            <a:lvl1pPr>
              <a:defRPr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0" name="Inhaltsplatzhalter 2"/>
          <p:cNvSpPr>
            <a:spLocks noGrp="1"/>
          </p:cNvSpPr>
          <p:nvPr>
            <p:ph idx="1"/>
          </p:nvPr>
        </p:nvSpPr>
        <p:spPr>
          <a:xfrm>
            <a:off x="1631504" y="2132856"/>
            <a:ext cx="10513168" cy="4594820"/>
          </a:xfrm>
        </p:spPr>
        <p:txBody>
          <a:bodyPr>
            <a:normAutofit/>
          </a:bodyPr>
          <a:lstStyle>
            <a:lvl1pPr>
              <a:defRPr sz="2400">
                <a:solidFill>
                  <a:srgbClr val="AB9DDB"/>
                </a:solidFill>
              </a:defRPr>
            </a:lvl1pPr>
            <a:lvl2pPr>
              <a:defRPr sz="2400">
                <a:solidFill>
                  <a:srgbClr val="AB9DDB"/>
                </a:solidFill>
              </a:defRPr>
            </a:lvl2pPr>
            <a:lvl3pPr>
              <a:defRPr sz="1600">
                <a:solidFill>
                  <a:srgbClr val="AB9DDB"/>
                </a:solidFill>
              </a:defRPr>
            </a:lvl3pPr>
            <a:lvl4pPr>
              <a:defRPr sz="1600">
                <a:solidFill>
                  <a:srgbClr val="AB9DDB"/>
                </a:solidFill>
              </a:defRPr>
            </a:lvl4pPr>
            <a:lvl5pPr>
              <a:defRPr sz="1600">
                <a:solidFill>
                  <a:srgbClr val="AB9DDB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2135560" y="836716"/>
            <a:ext cx="9793088" cy="64397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842914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2" y="20963"/>
            <a:ext cx="12185791" cy="6872555"/>
          </a:xfrm>
          <a:prstGeom prst="rect">
            <a:avLst/>
          </a:prstGeom>
        </p:spPr>
      </p:pic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2135560" y="836716"/>
            <a:ext cx="9793088" cy="64397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5" name="Inhaltsplatzhalter 2"/>
          <p:cNvSpPr>
            <a:spLocks noGrp="1"/>
          </p:cNvSpPr>
          <p:nvPr>
            <p:ph idx="1"/>
          </p:nvPr>
        </p:nvSpPr>
        <p:spPr>
          <a:xfrm>
            <a:off x="1631504" y="2132856"/>
            <a:ext cx="10513168" cy="459482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10"/>
          </p:nvPr>
        </p:nvSpPr>
        <p:spPr>
          <a:xfrm>
            <a:off x="479376" y="127384"/>
            <a:ext cx="1440160" cy="277283"/>
          </a:xfrm>
        </p:spPr>
        <p:txBody>
          <a:bodyPr/>
          <a:lstStyle>
            <a:lvl1pPr>
              <a:defRPr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EDADABC9-4EE1-45E1-852B-EA5A9680C135}" type="datetime1">
              <a:rPr lang="de-DE" smtClean="0"/>
              <a:pPr>
                <a:defRPr/>
              </a:pPr>
              <a:t>06.12.2019</a:t>
            </a:fld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776520" y="127384"/>
            <a:ext cx="1008112" cy="277283"/>
          </a:xfrm>
        </p:spPr>
        <p:txBody>
          <a:bodyPr/>
          <a:lstStyle>
            <a:lvl1pPr>
              <a:defRPr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8" name="Rechteck 6"/>
          <p:cNvSpPr/>
          <p:nvPr userDrawn="1"/>
        </p:nvSpPr>
        <p:spPr>
          <a:xfrm>
            <a:off x="1919536" y="127384"/>
            <a:ext cx="8460200" cy="277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100" dirty="0" smtClean="0">
                <a:solidFill>
                  <a:srgbClr val="AB9DDB"/>
                </a:solidFill>
              </a:rPr>
              <a:t>Softwaretechnik </a:t>
            </a:r>
            <a:r>
              <a:rPr lang="de-DE" sz="1100" baseline="0" dirty="0" smtClean="0">
                <a:solidFill>
                  <a:srgbClr val="AB9DDB"/>
                </a:solidFill>
              </a:rPr>
              <a:t>– </a:t>
            </a:r>
            <a:r>
              <a:rPr lang="de-DE" sz="1100" baseline="0" dirty="0">
                <a:solidFill>
                  <a:srgbClr val="AB9DDB"/>
                </a:solidFill>
              </a:rPr>
              <a:t>Prof. Dr.-Ing. </a:t>
            </a:r>
            <a:r>
              <a:rPr lang="de-DE" sz="1100" baseline="0" dirty="0" smtClean="0">
                <a:solidFill>
                  <a:srgbClr val="AB9DDB"/>
                </a:solidFill>
              </a:rPr>
              <a:t>Janet </a:t>
            </a:r>
            <a:r>
              <a:rPr lang="de-DE" sz="1100" baseline="0" dirty="0">
                <a:solidFill>
                  <a:srgbClr val="AB9DDB"/>
                </a:solidFill>
              </a:rPr>
              <a:t>Siegmund</a:t>
            </a:r>
            <a:endParaRPr lang="de-DE" sz="1100" dirty="0">
              <a:solidFill>
                <a:srgbClr val="AB9D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548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2" y="20963"/>
            <a:ext cx="12185791" cy="6872555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lum bright="82000"/>
          </a:blip>
          <a:stretch>
            <a:fillRect/>
          </a:stretch>
        </p:blipFill>
        <p:spPr bwMode="auto">
          <a:xfrm>
            <a:off x="8693410" y="3573020"/>
            <a:ext cx="3095625" cy="309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Inhaltsplatzhalter 2"/>
          <p:cNvSpPr>
            <a:spLocks noGrp="1"/>
          </p:cNvSpPr>
          <p:nvPr>
            <p:ph idx="1"/>
          </p:nvPr>
        </p:nvSpPr>
        <p:spPr>
          <a:xfrm>
            <a:off x="1631504" y="2132856"/>
            <a:ext cx="10513168" cy="459482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10"/>
          </p:nvPr>
        </p:nvSpPr>
        <p:spPr>
          <a:xfrm>
            <a:off x="479376" y="127384"/>
            <a:ext cx="1440160" cy="277283"/>
          </a:xfrm>
        </p:spPr>
        <p:txBody>
          <a:bodyPr/>
          <a:lstStyle>
            <a:lvl1pPr>
              <a:defRPr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EDADABC9-4EE1-45E1-852B-EA5A9680C135}" type="datetime1">
              <a:rPr lang="de-DE" smtClean="0"/>
              <a:pPr>
                <a:defRPr/>
              </a:pPr>
              <a:t>06.12.2019</a:t>
            </a:fld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776520" y="127384"/>
            <a:ext cx="1008112" cy="277283"/>
          </a:xfrm>
        </p:spPr>
        <p:txBody>
          <a:bodyPr/>
          <a:lstStyle>
            <a:lvl1pPr>
              <a:defRPr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8" name="Rechteck 6"/>
          <p:cNvSpPr/>
          <p:nvPr userDrawn="1"/>
        </p:nvSpPr>
        <p:spPr>
          <a:xfrm>
            <a:off x="1919536" y="127384"/>
            <a:ext cx="8460200" cy="277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100" dirty="0" smtClean="0">
                <a:solidFill>
                  <a:srgbClr val="AB9DDB"/>
                </a:solidFill>
              </a:rPr>
              <a:t>Software</a:t>
            </a:r>
            <a:r>
              <a:rPr lang="de-DE" sz="1100" baseline="0" dirty="0" smtClean="0">
                <a:solidFill>
                  <a:srgbClr val="AB9DDB"/>
                </a:solidFill>
              </a:rPr>
              <a:t>technik – </a:t>
            </a:r>
            <a:r>
              <a:rPr lang="de-DE" sz="1100" baseline="0" dirty="0">
                <a:solidFill>
                  <a:srgbClr val="AB9DDB"/>
                </a:solidFill>
              </a:rPr>
              <a:t>Prof. Dr.-Ing. </a:t>
            </a:r>
            <a:r>
              <a:rPr lang="de-DE" sz="1100" baseline="0" dirty="0" smtClean="0">
                <a:solidFill>
                  <a:srgbClr val="AB9DDB"/>
                </a:solidFill>
              </a:rPr>
              <a:t>Janet </a:t>
            </a:r>
            <a:r>
              <a:rPr lang="de-DE" sz="1100" baseline="0" dirty="0">
                <a:solidFill>
                  <a:srgbClr val="AB9DDB"/>
                </a:solidFill>
              </a:rPr>
              <a:t>Siegmund</a:t>
            </a:r>
            <a:endParaRPr lang="de-DE" sz="1100" dirty="0">
              <a:solidFill>
                <a:srgbClr val="AB9DDB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135560" y="836716"/>
            <a:ext cx="9793088" cy="64397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41571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84" y="-1"/>
            <a:ext cx="12202583" cy="6882025"/>
          </a:xfrm>
          <a:prstGeom prst="rect">
            <a:avLst/>
          </a:prstGeom>
        </p:spPr>
      </p:pic>
      <p:sp>
        <p:nvSpPr>
          <p:cNvPr id="15" name="Inhaltsplatzhalter 2"/>
          <p:cNvSpPr>
            <a:spLocks noGrp="1"/>
          </p:cNvSpPr>
          <p:nvPr>
            <p:ph idx="1"/>
          </p:nvPr>
        </p:nvSpPr>
        <p:spPr>
          <a:xfrm>
            <a:off x="1631504" y="2132856"/>
            <a:ext cx="10513168" cy="459482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10"/>
          </p:nvPr>
        </p:nvSpPr>
        <p:spPr>
          <a:xfrm>
            <a:off x="479376" y="127384"/>
            <a:ext cx="1440160" cy="277283"/>
          </a:xfrm>
        </p:spPr>
        <p:txBody>
          <a:bodyPr/>
          <a:lstStyle>
            <a:lvl1pPr>
              <a:defRPr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EDADABC9-4EE1-45E1-852B-EA5A9680C135}" type="datetime1">
              <a:rPr lang="de-DE" smtClean="0"/>
              <a:pPr>
                <a:defRPr/>
              </a:pPr>
              <a:t>06.12.2019</a:t>
            </a:fld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776520" y="127384"/>
            <a:ext cx="1008112" cy="277283"/>
          </a:xfrm>
        </p:spPr>
        <p:txBody>
          <a:bodyPr/>
          <a:lstStyle>
            <a:lvl1pPr>
              <a:defRPr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8" name="Rechteck 6"/>
          <p:cNvSpPr/>
          <p:nvPr userDrawn="1"/>
        </p:nvSpPr>
        <p:spPr>
          <a:xfrm>
            <a:off x="1919536" y="127384"/>
            <a:ext cx="8460200" cy="277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100" dirty="0" smtClean="0">
                <a:solidFill>
                  <a:srgbClr val="AB9DDB"/>
                </a:solidFill>
              </a:rPr>
              <a:t>Softwaretechnik</a:t>
            </a:r>
            <a:r>
              <a:rPr lang="de-DE" sz="1100" baseline="0" dirty="0" smtClean="0">
                <a:solidFill>
                  <a:srgbClr val="AB9DDB"/>
                </a:solidFill>
              </a:rPr>
              <a:t> </a:t>
            </a:r>
            <a:r>
              <a:rPr lang="de-DE" sz="1100" baseline="0" dirty="0">
                <a:solidFill>
                  <a:srgbClr val="AB9DDB"/>
                </a:solidFill>
              </a:rPr>
              <a:t>– Prof. Dr.-Ing. </a:t>
            </a:r>
            <a:r>
              <a:rPr lang="de-DE" sz="1100" baseline="0" dirty="0" smtClean="0">
                <a:solidFill>
                  <a:srgbClr val="AB9DDB"/>
                </a:solidFill>
              </a:rPr>
              <a:t>Janet </a:t>
            </a:r>
            <a:r>
              <a:rPr lang="de-DE" sz="1100" baseline="0" dirty="0">
                <a:solidFill>
                  <a:srgbClr val="AB9DDB"/>
                </a:solidFill>
              </a:rPr>
              <a:t>Siegmund</a:t>
            </a:r>
            <a:endParaRPr lang="de-DE" sz="1100" dirty="0">
              <a:solidFill>
                <a:srgbClr val="AB9DDB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135560" y="836716"/>
            <a:ext cx="9793088" cy="64397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9" name="Picture 2" descr="http://www.nwb-campus-blog.de/wp-content/uploads/2014/04/und-taeglich-gruesst-das-murmeltier-ca529771-9f6b-4d26-afa4-73bb836f0d66.jpg"/>
          <p:cNvPicPr>
            <a:picLocks noChangeAspect="1" noChangeArrowheads="1"/>
          </p:cNvPicPr>
          <p:nvPr userDrawn="1"/>
        </p:nvPicPr>
        <p:blipFill>
          <a:blip r:embed="rId3" cstate="print">
            <a:extLst/>
          </a:blip>
          <a:srcRect/>
          <a:stretch>
            <a:fillRect/>
          </a:stretch>
        </p:blipFill>
        <p:spPr bwMode="auto">
          <a:xfrm>
            <a:off x="8184232" y="4804411"/>
            <a:ext cx="1440160" cy="1080120"/>
          </a:xfrm>
          <a:prstGeom prst="rect">
            <a:avLst/>
          </a:prstGeom>
          <a:ln>
            <a:noFill/>
          </a:ln>
          <a:effectLst>
            <a:softEdge rad="112500"/>
          </a:effectLst>
          <a:extLst/>
        </p:spPr>
      </p:pic>
    </p:spTree>
    <p:extLst>
      <p:ext uri="{BB962C8B-B14F-4D97-AF65-F5344CB8AC3E}">
        <p14:creationId xmlns:p14="http://schemas.microsoft.com/office/powerpoint/2010/main" val="38722536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/>
          <p:cNvSpPr/>
          <p:nvPr userDrawn="1"/>
        </p:nvSpPr>
        <p:spPr>
          <a:xfrm>
            <a:off x="0" y="6727826"/>
            <a:ext cx="12192000" cy="1301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100" dirty="0">
                <a:solidFill>
                  <a:schemeClr val="bg1">
                    <a:lumMod val="95000"/>
                  </a:schemeClr>
                </a:solidFill>
              </a:rPr>
              <a:t>Software</a:t>
            </a:r>
            <a:r>
              <a:rPr lang="de-DE" sz="1100" baseline="0" dirty="0">
                <a:solidFill>
                  <a:schemeClr val="bg1">
                    <a:lumMod val="95000"/>
                  </a:schemeClr>
                </a:solidFill>
              </a:rPr>
              <a:t> Engineering – Prof. Dr.-Ing. Norbert Siegmund</a:t>
            </a:r>
            <a:endParaRPr lang="de-DE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Gerade Verbindung 8"/>
          <p:cNvCxnSpPr/>
          <p:nvPr userDrawn="1"/>
        </p:nvCxnSpPr>
        <p:spPr>
          <a:xfrm>
            <a:off x="1" y="1484313"/>
            <a:ext cx="12240684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5" name="Inhaltsplatzhalter 2"/>
          <p:cNvSpPr>
            <a:spLocks noGrp="1"/>
          </p:cNvSpPr>
          <p:nvPr>
            <p:ph idx="1"/>
          </p:nvPr>
        </p:nvSpPr>
        <p:spPr>
          <a:xfrm>
            <a:off x="609600" y="1600200"/>
            <a:ext cx="11535072" cy="5127476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DABC9-4EE1-45E1-852B-EA5A9680C135}" type="datetime1">
              <a:rPr lang="de-DE"/>
              <a:pPr>
                <a:defRPr/>
              </a:pPr>
              <a:t>06.12.2019</a:t>
            </a:fld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336617" y="6613526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B85308-4B91-4084-B5EB-6B176834447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853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el und Inhalt">
    <p:bg>
      <p:bgPr>
        <a:solidFill>
          <a:srgbClr val="D9D5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6"/>
          <p:cNvSpPr/>
          <p:nvPr userDrawn="1"/>
        </p:nvSpPr>
        <p:spPr>
          <a:xfrm>
            <a:off x="0" y="6727826"/>
            <a:ext cx="12192000" cy="1301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cxnSp>
        <p:nvCxnSpPr>
          <p:cNvPr id="11" name="Gerade Verbindung 8"/>
          <p:cNvCxnSpPr/>
          <p:nvPr userDrawn="1"/>
        </p:nvCxnSpPr>
        <p:spPr>
          <a:xfrm>
            <a:off x="1" y="1484313"/>
            <a:ext cx="1224068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"/>
          </p:nvPr>
        </p:nvSpPr>
        <p:spPr>
          <a:xfrm>
            <a:off x="609600" y="1600200"/>
            <a:ext cx="11535072" cy="5127476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DABC9-4EE1-45E1-852B-EA5A9680C135}" type="datetime1">
              <a:rPr lang="de-DE"/>
              <a:pPr>
                <a:defRPr/>
              </a:pPr>
              <a:t>06.12.2019</a:t>
            </a:fld>
            <a:endParaRPr lang="de-DE"/>
          </a:p>
        </p:txBody>
      </p:sp>
      <p:sp>
        <p:nvSpPr>
          <p:cNvPr id="1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336617" y="6613526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B85308-4B91-4084-B5EB-6B176834447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2523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336617" y="6613526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7112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3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47B41-429F-4AC2-8211-055C2ECD5A89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t>06.12.2019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DAC877-95CA-417A-B3E1-468AC753BD53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‹Nr.›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581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el und Inhalt">
    <p:bg>
      <p:bgPr>
        <a:solidFill>
          <a:srgbClr val="D9D5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2857477" y="6356351"/>
            <a:ext cx="1333509" cy="365125"/>
          </a:xfrm>
        </p:spPr>
        <p:txBody>
          <a:bodyPr/>
          <a:lstStyle/>
          <a:p>
            <a:fld id="{3D1854D1-02F1-4C0C-AE09-AD664ED1E894}" type="datetime1">
              <a:rPr lang="de-DE" smtClean="0"/>
              <a:t>06.12.2019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286238" y="6356351"/>
            <a:ext cx="5048285" cy="365125"/>
          </a:xfrm>
        </p:spPr>
        <p:txBody>
          <a:bodyPr/>
          <a:lstStyle/>
          <a:p>
            <a:r>
              <a:rPr lang="en-US"/>
              <a:t>Janet Siegmund                            The Human Factor in Software Engineering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477531" y="6356351"/>
            <a:ext cx="1104869" cy="365125"/>
          </a:xfrm>
        </p:spPr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0" name="Gerade Verbindung 9"/>
          <p:cNvCxnSpPr/>
          <p:nvPr userDrawn="1"/>
        </p:nvCxnSpPr>
        <p:spPr>
          <a:xfrm>
            <a:off x="0" y="6267840"/>
            <a:ext cx="12192000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814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2FA4D-77CE-451E-8EE0-4F9DAE478981}" type="datetime1">
              <a:rPr lang="de-DE" smtClean="0"/>
              <a:t>06.12.2019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743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03" r:id="rId5"/>
    <p:sldLayoutId id="2147483704" r:id="rId6"/>
    <p:sldLayoutId id="2147483671" r:id="rId7"/>
    <p:sldLayoutId id="2147483705" r:id="rId8"/>
    <p:sldLayoutId id="2147483710" r:id="rId9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c2.com/cgi/wiki?CodeCoverageTools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ccarthyshow.com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askent.edu.tr/~zaktas/courses/Bil573/IEEE_Standards/1028_2008.pdf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6">
            <a:extLst>
              <a:ext uri="{FF2B5EF4-FFF2-40B4-BE49-F238E27FC236}">
                <a16:creationId xmlns:a16="http://schemas.microsoft.com/office/drawing/2014/main" id="{3E907CEB-1627-4527-BE8C-8A73F35A072C}"/>
              </a:ext>
            </a:extLst>
          </p:cNvPr>
          <p:cNvSpPr txBox="1">
            <a:spLocks/>
          </p:cNvSpPr>
          <p:nvPr/>
        </p:nvSpPr>
        <p:spPr>
          <a:xfrm>
            <a:off x="1727176" y="68449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Software Engineering</a:t>
            </a:r>
            <a:br>
              <a:rPr lang="de-DE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de-DE" sz="2800" dirty="0">
                <a:solidFill>
                  <a:srgbClr val="F79646">
                    <a:lumMod val="75000"/>
                  </a:srgbClr>
                </a:solidFill>
              </a:rPr>
              <a:t>Testen</a:t>
            </a:r>
            <a:endParaRPr lang="en-US" sz="2800" dirty="0"/>
          </a:p>
        </p:txBody>
      </p:sp>
      <p:sp>
        <p:nvSpPr>
          <p:cNvPr id="9" name="Untertitel 2">
            <a:extLst>
              <a:ext uri="{FF2B5EF4-FFF2-40B4-BE49-F238E27FC236}">
                <a16:creationId xmlns:a16="http://schemas.microsoft.com/office/drawing/2014/main" id="{247F89BA-5025-4442-AB6A-042364646140}"/>
              </a:ext>
            </a:extLst>
          </p:cNvPr>
          <p:cNvSpPr txBox="1">
            <a:spLocks/>
          </p:cNvSpPr>
          <p:nvPr/>
        </p:nvSpPr>
        <p:spPr bwMode="auto">
          <a:xfrm>
            <a:off x="1701676" y="5589240"/>
            <a:ext cx="7058620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Authors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of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slides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</a:p>
          <a:p>
            <a:pPr lvl="0" algn="l">
              <a:lnSpc>
                <a:spcPct val="80000"/>
              </a:lnSpc>
            </a:pPr>
            <a:r>
              <a:rPr lang="de-DE" sz="1200" dirty="0">
                <a:solidFill>
                  <a:srgbClr val="898989"/>
                </a:solidFill>
              </a:rPr>
              <a:t>Norbert Siegmund </a:t>
            </a:r>
            <a:endParaRPr lang="de-DE" sz="1200" dirty="0" smtClean="0">
              <a:solidFill>
                <a:srgbClr val="898989"/>
              </a:solidFill>
            </a:endParaRPr>
          </a:p>
          <a:p>
            <a:pPr lvl="0" algn="l">
              <a:lnSpc>
                <a:spcPct val="80000"/>
              </a:lnSpc>
            </a:pPr>
            <a:r>
              <a:rPr lang="de-DE" sz="1200" dirty="0" smtClean="0">
                <a:solidFill>
                  <a:srgbClr val="898989"/>
                </a:solidFill>
              </a:rPr>
              <a:t>Janet 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Siegmund</a:t>
            </a:r>
          </a:p>
          <a:p>
            <a:pPr lvl="0" algn="l">
              <a:lnSpc>
                <a:spcPct val="80000"/>
              </a:lnSpc>
            </a:pPr>
            <a:r>
              <a:rPr lang="de-DE" sz="1200" dirty="0" smtClean="0">
                <a:solidFill>
                  <a:srgbClr val="898989"/>
                </a:solidFill>
              </a:rPr>
              <a:t>Oscar </a:t>
            </a:r>
            <a:r>
              <a:rPr lang="de-DE" sz="1200" dirty="0" err="1" smtClean="0">
                <a:solidFill>
                  <a:srgbClr val="898989"/>
                </a:solidFill>
              </a:rPr>
              <a:t>Nierstrasz</a:t>
            </a:r>
            <a:endParaRPr lang="de-DE" sz="1200" dirty="0" smtClean="0">
              <a:solidFill>
                <a:srgbClr val="898989"/>
              </a:solidFill>
            </a:endParaRPr>
          </a:p>
          <a:p>
            <a:pPr lvl="0" algn="l">
              <a:lnSpc>
                <a:spcPct val="80000"/>
              </a:lnSpc>
            </a:pPr>
            <a:r>
              <a:rPr lang="de-DE" sz="1200" dirty="0" smtClean="0">
                <a:solidFill>
                  <a:srgbClr val="898989"/>
                </a:solidFill>
              </a:rPr>
              <a:t>Sven </a:t>
            </a:r>
            <a:r>
              <a:rPr lang="de-DE" sz="1200" dirty="0">
                <a:solidFill>
                  <a:srgbClr val="898989"/>
                </a:solidFill>
              </a:rPr>
              <a:t>Apel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14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Von Microsoft Office EULA…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06613" y="1603970"/>
            <a:ext cx="8115300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Von GPL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38349" y="1725614"/>
            <a:ext cx="7610475" cy="429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err="1"/>
              <a:t>Mittl</a:t>
            </a:r>
            <a:r>
              <a:rPr lang="de-DE" dirty="0"/>
              <a:t>. Anzahl von Fehlern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de-DE" sz="2000" dirty="0"/>
              <a:t>Industrie:</a:t>
            </a:r>
          </a:p>
          <a:p>
            <a:pPr lvl="1" eaLnBrk="1" hangingPunct="1"/>
            <a:r>
              <a:rPr lang="de-DE" sz="2000" dirty="0"/>
              <a:t>30-85 Fehler per 1000 LOC;</a:t>
            </a:r>
          </a:p>
          <a:p>
            <a:pPr lvl="1" eaLnBrk="1" hangingPunct="1"/>
            <a:r>
              <a:rPr lang="de-DE" sz="2000" dirty="0"/>
              <a:t>0,5-3 Fehler per 1000 LOC werden nicht erkannt vor Auslieferung.</a:t>
            </a:r>
          </a:p>
          <a:p>
            <a:pPr lvl="1" eaLnBrk="1" hangingPunct="1"/>
            <a:r>
              <a:rPr lang="de-DE" sz="2000" dirty="0"/>
              <a:t>1% der Software-Fehler rufen 50% der </a:t>
            </a:r>
            <a:r>
              <a:rPr lang="de-DE" sz="2000" dirty="0" err="1"/>
              <a:t>Crashes</a:t>
            </a:r>
            <a:r>
              <a:rPr lang="de-DE" sz="2000" dirty="0"/>
              <a:t> hervor</a:t>
            </a:r>
          </a:p>
          <a:p>
            <a:pPr eaLnBrk="1" hangingPunct="1"/>
            <a:r>
              <a:rPr lang="de-DE" sz="2000" dirty="0"/>
              <a:t>Snapshot von </a:t>
            </a:r>
            <a:r>
              <a:rPr lang="de-DE" sz="2000" dirty="0" err="1"/>
              <a:t>Mozilla’s</a:t>
            </a:r>
            <a:r>
              <a:rPr lang="de-DE" sz="2000" dirty="0"/>
              <a:t> </a:t>
            </a:r>
            <a:r>
              <a:rPr lang="de-DE" sz="2000" dirty="0" err="1"/>
              <a:t>Bugzilla</a:t>
            </a:r>
            <a:r>
              <a:rPr lang="de-DE" sz="2000" dirty="0"/>
              <a:t> Bug Datenbank</a:t>
            </a:r>
          </a:p>
          <a:p>
            <a:pPr lvl="1" eaLnBrk="1" hangingPunct="1"/>
            <a:r>
              <a:rPr lang="de-DE" sz="2000" dirty="0"/>
              <a:t>Gesamte Historie von Mozilla; alle Produkte und Versionen</a:t>
            </a:r>
          </a:p>
          <a:p>
            <a:pPr lvl="1" eaLnBrk="1" hangingPunct="1"/>
            <a:r>
              <a:rPr lang="de-DE" sz="2000" dirty="0"/>
              <a:t>60.866 offene Bug </a:t>
            </a:r>
            <a:r>
              <a:rPr lang="de-DE" sz="2000" dirty="0" err="1"/>
              <a:t>reports</a:t>
            </a:r>
            <a:endParaRPr lang="de-DE" sz="2000" dirty="0"/>
          </a:p>
          <a:p>
            <a:pPr lvl="1" eaLnBrk="1" hangingPunct="1"/>
            <a:r>
              <a:rPr lang="de-DE" sz="2000" dirty="0"/>
              <a:t>109.756 zusätzliche </a:t>
            </a:r>
            <a:r>
              <a:rPr lang="de-DE" sz="2000" dirty="0" err="1"/>
              <a:t>reports</a:t>
            </a:r>
            <a:r>
              <a:rPr lang="de-DE" sz="2000" dirty="0"/>
              <a:t> markiert als Duplikate</a:t>
            </a:r>
          </a:p>
          <a:p>
            <a:pPr eaLnBrk="1" hangingPunct="1"/>
            <a:r>
              <a:rPr lang="de-DE" sz="2000" dirty="0"/>
              <a:t>Snapshot von </a:t>
            </a:r>
            <a:r>
              <a:rPr lang="de-DE" sz="2000" dirty="0" err="1"/>
              <a:t>Mozilla’s</a:t>
            </a:r>
            <a:r>
              <a:rPr lang="de-DE" sz="2000" dirty="0"/>
              <a:t> </a:t>
            </a:r>
            <a:r>
              <a:rPr lang="de-DE" sz="2000" dirty="0" err="1"/>
              <a:t>Talkback</a:t>
            </a:r>
            <a:r>
              <a:rPr lang="de-DE" sz="2000" dirty="0"/>
              <a:t> Crash Reporter</a:t>
            </a:r>
          </a:p>
          <a:p>
            <a:pPr lvl="1" eaLnBrk="1" hangingPunct="1"/>
            <a:r>
              <a:rPr lang="de-DE" sz="2000" dirty="0"/>
              <a:t>Firefox 2.0.0.4 der letzten 10 Jahre</a:t>
            </a:r>
          </a:p>
          <a:p>
            <a:pPr lvl="1" eaLnBrk="1" hangingPunct="1"/>
            <a:r>
              <a:rPr lang="de-DE" sz="2000" dirty="0"/>
              <a:t>101.812 eindeutige Nutzer</a:t>
            </a:r>
          </a:p>
          <a:p>
            <a:pPr lvl="1" eaLnBrk="1" hangingPunct="1"/>
            <a:r>
              <a:rPr lang="de-DE" sz="2000" dirty="0"/>
              <a:t>183.066 Crash </a:t>
            </a:r>
            <a:r>
              <a:rPr lang="de-DE" sz="2000" dirty="0" err="1"/>
              <a:t>reports</a:t>
            </a:r>
            <a:endParaRPr lang="de-DE" sz="2000" dirty="0"/>
          </a:p>
          <a:p>
            <a:pPr lvl="1" eaLnBrk="1" hangingPunct="1"/>
            <a:r>
              <a:rPr lang="de-DE" sz="2000" dirty="0"/>
              <a:t>6.736.697 Stunden von user-</a:t>
            </a:r>
            <a:r>
              <a:rPr lang="de-DE" sz="2000" dirty="0" err="1"/>
              <a:t>driven</a:t>
            </a:r>
            <a:r>
              <a:rPr lang="de-DE" sz="2000" dirty="0"/>
              <a:t> “</a:t>
            </a:r>
            <a:r>
              <a:rPr lang="de-DE" sz="2000" dirty="0" err="1"/>
              <a:t>testing</a:t>
            </a:r>
            <a:r>
              <a:rPr lang="de-DE" sz="20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68411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2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0" tIns="0" rIns="0" bIns="0" rtlCol="0" anchor="ctr">
            <a:noAutofit/>
          </a:bodyPr>
          <a:lstStyle/>
          <a:p>
            <a:r>
              <a:rPr lang="de-DE" dirty="0"/>
              <a:t>Arten von Fehlern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584735" name="Group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927654"/>
              </p:ext>
            </p:extLst>
          </p:nvPr>
        </p:nvGraphicFramePr>
        <p:xfrm>
          <a:off x="1847850" y="1957388"/>
          <a:ext cx="8451850" cy="4249738"/>
        </p:xfrm>
        <a:graphic>
          <a:graphicData uri="http://schemas.openxmlformats.org/drawingml/2006/table">
            <a:tbl>
              <a:tblPr/>
              <a:tblGrid>
                <a:gridCol w="2982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8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3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de-DE" sz="2400" b="1" i="1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Fehlerklasse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de-DE" sz="2400" b="1" i="1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Beschreibung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de-DE" sz="2400" b="0" i="1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Transient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de-DE" sz="2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Tritt nur bei </a:t>
                      </a:r>
                      <a:r>
                        <a:rPr kumimoji="0" lang="de-DE" sz="2400" b="0" i="1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F010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bestimmten Eingaben </a:t>
                      </a:r>
                      <a:r>
                        <a:rPr kumimoji="0" lang="de-DE" sz="2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auf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de-DE" sz="2400" b="0" i="1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Permanent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de-DE" sz="2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Tritt bei </a:t>
                      </a:r>
                      <a:r>
                        <a:rPr kumimoji="0" lang="de-DE" sz="2400" b="0" i="1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F010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allen Eingaben </a:t>
                      </a:r>
                      <a:r>
                        <a:rPr kumimoji="0" lang="de-DE" sz="2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auf</a:t>
                      </a:r>
                      <a:endParaRPr kumimoji="0" lang="de-DE" sz="2400" b="0" i="1" u="none" strike="noStrike" cap="none" normalizeH="0" baseline="0" noProof="0" dirty="0">
                        <a:ln>
                          <a:noFill/>
                        </a:ln>
                        <a:solidFill>
                          <a:srgbClr val="7F0101"/>
                        </a:solidFill>
                        <a:effectLst/>
                        <a:latin typeface="Arial" charset="0"/>
                        <a:ea typeface="ヒラギノ角ゴ Pro W3" charset="-128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89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de-DE" sz="2400" b="0" i="1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Recoverable</a:t>
                      </a:r>
                      <a:endParaRPr kumimoji="0" lang="de-DE" sz="2400" b="0" i="1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 W3" charset="-128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de-DE" sz="2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System erholt sich </a:t>
                      </a:r>
                      <a:r>
                        <a:rPr kumimoji="0" lang="de-DE" sz="2400" b="0" i="1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F010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ohne Intervention eines Nutzers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58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de-DE" sz="2400" b="0" i="1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Unrecoverable</a:t>
                      </a:r>
                      <a:endParaRPr kumimoji="0" lang="de-DE" sz="2400" b="0" i="1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 W3" charset="-128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de-DE" sz="2400" b="0" i="1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Nutzerintervention</a:t>
                      </a:r>
                      <a:r>
                        <a:rPr kumimoji="0" lang="de-DE" sz="2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 </a:t>
                      </a:r>
                      <a:r>
                        <a:rPr kumimoji="0" lang="de-DE" sz="2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ist </a:t>
                      </a:r>
                      <a:r>
                        <a:rPr kumimoji="0" lang="de-DE" sz="2400" b="0" i="1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benötigt</a:t>
                      </a:r>
                      <a:r>
                        <a:rPr kumimoji="0" lang="de-DE" sz="2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 zur Wiederherstellung des Systems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6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de-DE" sz="2400" b="0" i="1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Non-</a:t>
                      </a:r>
                      <a:r>
                        <a:rPr kumimoji="0" lang="de-DE" sz="2400" b="0" i="1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corrupting</a:t>
                      </a:r>
                      <a:endParaRPr kumimoji="0" lang="de-DE" sz="2400" b="0" i="1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 W3" charset="-128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de-DE" sz="2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Fehler korrumpiert </a:t>
                      </a:r>
                      <a:r>
                        <a:rPr kumimoji="0" lang="de-DE" sz="2400" b="0" i="1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nicht</a:t>
                      </a:r>
                      <a:r>
                        <a:rPr kumimoji="0" lang="de-DE" sz="2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 </a:t>
                      </a:r>
                      <a:r>
                        <a:rPr kumimoji="0" lang="de-DE" sz="2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die Daten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3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de-DE" sz="2400" b="0" i="1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Corrupting</a:t>
                      </a:r>
                      <a:endParaRPr kumimoji="0" lang="de-DE" sz="2400" b="0" i="1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 W3" charset="-128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de-DE" sz="2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Fehler </a:t>
                      </a:r>
                      <a:r>
                        <a:rPr kumimoji="0" lang="de-DE" sz="2400" b="0" i="1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korrumpiert</a:t>
                      </a:r>
                      <a:r>
                        <a:rPr kumimoji="0" lang="de-DE" sz="2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 </a:t>
                      </a:r>
                      <a:r>
                        <a:rPr kumimoji="0" lang="de-DE" sz="2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  <a:cs typeface="Arial" charset="0"/>
                        </a:rPr>
                        <a:t>die Daten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5794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0" tIns="0" rIns="0" bIns="0" rtlCol="0" anchor="ctr">
            <a:noAutofit/>
          </a:bodyPr>
          <a:lstStyle/>
          <a:p>
            <a:r>
              <a:rPr lang="de-DE" dirty="0"/>
              <a:t>Fehlervermeidung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lIns="0" tIns="0" rIns="0" bIns="0" rtlCol="0">
            <a:normAutofit/>
          </a:bodyPr>
          <a:lstStyle/>
          <a:p>
            <a:pPr marL="533400" indent="-533400">
              <a:lnSpc>
                <a:spcPct val="90000"/>
              </a:lnSpc>
              <a:buNone/>
            </a:pPr>
            <a:r>
              <a:rPr lang="de-DE" b="1" i="1" dirty="0">
                <a:solidFill>
                  <a:srgbClr val="7F0101"/>
                </a:solidFill>
              </a:rPr>
              <a:t>Fehlervermeidung ist abhängig von:</a:t>
            </a:r>
          </a:p>
          <a:p>
            <a:pPr marL="914400" lvl="1" indent="-457200">
              <a:lnSpc>
                <a:spcPct val="90000"/>
              </a:lnSpc>
              <a:buFont typeface="Times" pitchFamily="18" charset="0"/>
              <a:buAutoNum type="arabicPeriod"/>
            </a:pPr>
            <a:r>
              <a:rPr lang="de-DE" dirty="0"/>
              <a:t>Einer genauen </a:t>
            </a:r>
            <a:r>
              <a:rPr lang="de-DE" i="1" dirty="0">
                <a:solidFill>
                  <a:srgbClr val="7F0101"/>
                </a:solidFill>
              </a:rPr>
              <a:t>Systemspezifikation</a:t>
            </a:r>
            <a:r>
              <a:rPr lang="de-DE" dirty="0"/>
              <a:t> (besser formal)</a:t>
            </a:r>
          </a:p>
          <a:p>
            <a:pPr marL="914400" lvl="1" indent="-457200">
              <a:lnSpc>
                <a:spcPct val="90000"/>
              </a:lnSpc>
              <a:buFont typeface="Times" pitchFamily="18" charset="0"/>
              <a:buAutoNum type="arabicPeriod"/>
            </a:pPr>
            <a:r>
              <a:rPr lang="de-DE" dirty="0"/>
              <a:t>Software Design basierend auf </a:t>
            </a:r>
            <a:r>
              <a:rPr lang="de-DE" i="1" dirty="0" err="1">
                <a:solidFill>
                  <a:srgbClr val="7F0101"/>
                </a:solidFill>
              </a:rPr>
              <a:t>information</a:t>
            </a:r>
            <a:r>
              <a:rPr lang="de-DE" i="1" dirty="0">
                <a:solidFill>
                  <a:srgbClr val="7F0101"/>
                </a:solidFill>
              </a:rPr>
              <a:t> </a:t>
            </a:r>
            <a:r>
              <a:rPr lang="de-DE" i="1" dirty="0" err="1">
                <a:solidFill>
                  <a:srgbClr val="7F0101"/>
                </a:solidFill>
              </a:rPr>
              <a:t>hiding</a:t>
            </a:r>
            <a:r>
              <a:rPr lang="de-DE" i="1" dirty="0">
                <a:solidFill>
                  <a:srgbClr val="7F0101"/>
                </a:solidFill>
              </a:rPr>
              <a:t> </a:t>
            </a:r>
            <a:r>
              <a:rPr lang="de-DE" i="1" dirty="0" err="1">
                <a:solidFill>
                  <a:srgbClr val="7F0101"/>
                </a:solidFill>
              </a:rPr>
              <a:t>and</a:t>
            </a:r>
            <a:r>
              <a:rPr lang="de-DE" i="1" dirty="0">
                <a:solidFill>
                  <a:srgbClr val="7F0101"/>
                </a:solidFill>
              </a:rPr>
              <a:t> </a:t>
            </a:r>
            <a:r>
              <a:rPr lang="de-DE" i="1" dirty="0" err="1">
                <a:solidFill>
                  <a:srgbClr val="7F0101"/>
                </a:solidFill>
              </a:rPr>
              <a:t>encapsulation</a:t>
            </a:r>
            <a:endParaRPr lang="de-DE" i="1" dirty="0">
              <a:solidFill>
                <a:srgbClr val="7F0101"/>
              </a:solidFill>
            </a:endParaRPr>
          </a:p>
          <a:p>
            <a:pPr marL="914400" lvl="1" indent="-457200">
              <a:lnSpc>
                <a:spcPct val="90000"/>
              </a:lnSpc>
              <a:buFont typeface="Times" pitchFamily="18" charset="0"/>
              <a:buAutoNum type="arabicPeriod"/>
            </a:pPr>
            <a:r>
              <a:rPr lang="de-DE" dirty="0"/>
              <a:t>Extensive </a:t>
            </a:r>
            <a:r>
              <a:rPr lang="de-DE" i="1" dirty="0">
                <a:solidFill>
                  <a:srgbClr val="7F0101"/>
                </a:solidFill>
              </a:rPr>
              <a:t>Validierungsreviews</a:t>
            </a:r>
            <a:r>
              <a:rPr lang="de-DE" dirty="0"/>
              <a:t> während des Entwicklungsprozesses</a:t>
            </a:r>
          </a:p>
          <a:p>
            <a:pPr marL="914400" lvl="1" indent="-457200">
              <a:lnSpc>
                <a:spcPct val="90000"/>
              </a:lnSpc>
              <a:buFont typeface="Times" pitchFamily="18" charset="0"/>
              <a:buAutoNum type="arabicPeriod"/>
            </a:pPr>
            <a:r>
              <a:rPr lang="de-DE" dirty="0"/>
              <a:t>Eine organisatorische </a:t>
            </a:r>
            <a:r>
              <a:rPr lang="de-DE" i="1" dirty="0">
                <a:solidFill>
                  <a:srgbClr val="7F0101"/>
                </a:solidFill>
              </a:rPr>
              <a:t>Philosophie von Qualität</a:t>
            </a:r>
            <a:r>
              <a:rPr lang="de-DE" dirty="0"/>
              <a:t>, welche den Softwareprozess prägt</a:t>
            </a:r>
          </a:p>
          <a:p>
            <a:pPr marL="914400" lvl="1" indent="-457200">
              <a:lnSpc>
                <a:spcPct val="90000"/>
              </a:lnSpc>
              <a:buFont typeface="Times" pitchFamily="18" charset="0"/>
              <a:buAutoNum type="arabicPeriod"/>
            </a:pPr>
            <a:r>
              <a:rPr lang="de-DE" dirty="0"/>
              <a:t>Geplante Phasen von </a:t>
            </a:r>
            <a:r>
              <a:rPr lang="de-DE" i="1" dirty="0">
                <a:solidFill>
                  <a:srgbClr val="7F0101"/>
                </a:solidFill>
              </a:rPr>
              <a:t>System Testen und Verifikation, </a:t>
            </a:r>
            <a:r>
              <a:rPr lang="de-DE" dirty="0"/>
              <a:t>um Fehler zu entdecken und die Zuverlässigkeit zu ermitteln</a:t>
            </a:r>
          </a:p>
        </p:txBody>
      </p:sp>
    </p:spTree>
    <p:extLst>
      <p:ext uri="{BB962C8B-B14F-4D97-AF65-F5344CB8AC3E}">
        <p14:creationId xmlns:p14="http://schemas.microsoft.com/office/powerpoint/2010/main" val="2865764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0" tIns="0" rIns="0" bIns="0" rtlCol="0" anchor="ctr">
            <a:noAutofit/>
          </a:bodyPr>
          <a:lstStyle/>
          <a:p>
            <a:r>
              <a:rPr lang="de-DE" dirty="0"/>
              <a:t>Häufige </a:t>
            </a:r>
            <a:r>
              <a:rPr lang="de-DE" dirty="0" smtClean="0"/>
              <a:t>Software-Fehler I</a:t>
            </a:r>
            <a:endParaRPr lang="de-DE" dirty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lIns="0" tIns="0" rIns="0" bIns="0" rtlCol="0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2000" i="1" dirty="0">
                <a:solidFill>
                  <a:srgbClr val="7F0101"/>
                </a:solidFill>
              </a:rPr>
              <a:t>Verschiedene Features von Programmiersprachen und Systemen sind häufige Quellen von Fehlern:</a:t>
            </a:r>
          </a:p>
          <a:p>
            <a:pPr>
              <a:lnSpc>
                <a:spcPct val="90000"/>
              </a:lnSpc>
              <a:buNone/>
            </a:pPr>
            <a:endParaRPr lang="de-DE" sz="1800" i="1" dirty="0">
              <a:solidFill>
                <a:srgbClr val="7F0101"/>
              </a:solidFill>
            </a:endParaRPr>
          </a:p>
          <a:p>
            <a:pPr>
              <a:lnSpc>
                <a:spcPct val="90000"/>
              </a:lnSpc>
            </a:pPr>
            <a:r>
              <a:rPr lang="de-DE" sz="1800" b="1" i="1" dirty="0"/>
              <a:t>Goto Statements</a:t>
            </a:r>
            <a:r>
              <a:rPr lang="de-DE" sz="1800" dirty="0"/>
              <a:t> und </a:t>
            </a:r>
            <a:r>
              <a:rPr lang="de-DE" sz="1800" dirty="0" smtClean="0"/>
              <a:t>andere </a:t>
            </a:r>
            <a:r>
              <a:rPr lang="de-DE" sz="1800" dirty="0"/>
              <a:t>unstrukturierte </a:t>
            </a:r>
            <a:r>
              <a:rPr lang="de-DE" sz="1800" dirty="0" err="1"/>
              <a:t>Programmierkonstrukte</a:t>
            </a:r>
            <a:r>
              <a:rPr lang="de-DE" sz="1800" dirty="0"/>
              <a:t> machen Programme </a:t>
            </a:r>
            <a:r>
              <a:rPr lang="de-DE" sz="1800" i="1" dirty="0">
                <a:solidFill>
                  <a:srgbClr val="7F0101"/>
                </a:solidFill>
              </a:rPr>
              <a:t>schwer zu verstehen und zu modifizieren</a:t>
            </a:r>
            <a:r>
              <a:rPr lang="de-DE" sz="1800" dirty="0"/>
              <a:t>.</a:t>
            </a:r>
          </a:p>
          <a:p>
            <a:pPr lvl="1">
              <a:lnSpc>
                <a:spcPct val="90000"/>
              </a:lnSpc>
            </a:pPr>
            <a:r>
              <a:rPr lang="de-DE" sz="1800" dirty="0"/>
              <a:t>Verwendet nur strukturierte </a:t>
            </a:r>
            <a:r>
              <a:rPr lang="de-DE" sz="1800" dirty="0" err="1"/>
              <a:t>Programmierkonstrukte</a:t>
            </a:r>
            <a:endParaRPr lang="de-DE" sz="1800" b="1" i="1" dirty="0"/>
          </a:p>
          <a:p>
            <a:pPr>
              <a:lnSpc>
                <a:spcPct val="90000"/>
              </a:lnSpc>
            </a:pPr>
            <a:r>
              <a:rPr lang="de-DE" sz="1800" b="1" i="1" dirty="0" smtClean="0"/>
              <a:t>Zeiger</a:t>
            </a:r>
            <a:r>
              <a:rPr lang="de-DE" sz="1800" dirty="0" smtClean="0"/>
              <a:t> </a:t>
            </a:r>
            <a:r>
              <a:rPr lang="de-DE" sz="1800" dirty="0"/>
              <a:t>sind gefährlich, durch </a:t>
            </a:r>
            <a:r>
              <a:rPr lang="de-DE" sz="1800" i="1" dirty="0" smtClean="0">
                <a:solidFill>
                  <a:srgbClr val="7F0101"/>
                </a:solidFill>
              </a:rPr>
              <a:t>Aliasing </a:t>
            </a:r>
            <a:r>
              <a:rPr lang="de-DE" sz="1800" dirty="0"/>
              <a:t>und dem Risiko den </a:t>
            </a:r>
            <a:r>
              <a:rPr lang="de-DE" sz="1800" i="1" dirty="0">
                <a:solidFill>
                  <a:srgbClr val="7F0101"/>
                </a:solidFill>
              </a:rPr>
              <a:t>Speicher zu korrumpieren</a:t>
            </a:r>
          </a:p>
          <a:p>
            <a:r>
              <a:rPr lang="de-DE" sz="1800" b="1" i="1" dirty="0"/>
              <a:t>Parallelisierung</a:t>
            </a:r>
            <a:r>
              <a:rPr lang="de-DE" sz="1800" dirty="0"/>
              <a:t> ist gefährlich, da </a:t>
            </a:r>
            <a:r>
              <a:rPr lang="de-DE" sz="1800" i="1" dirty="0">
                <a:solidFill>
                  <a:srgbClr val="7F0101"/>
                </a:solidFill>
              </a:rPr>
              <a:t>zeitliche Unterschiede</a:t>
            </a:r>
            <a:r>
              <a:rPr lang="de-DE" sz="1800" dirty="0"/>
              <a:t> einen Einfluss auf das Programmverhalten haben können, die </a:t>
            </a:r>
            <a:r>
              <a:rPr lang="de-DE" sz="1800" i="1" dirty="0">
                <a:solidFill>
                  <a:srgbClr val="7F0101"/>
                </a:solidFill>
              </a:rPr>
              <a:t>schwer vorhersagbar </a:t>
            </a:r>
            <a:r>
              <a:rPr lang="de-DE" sz="1800" dirty="0"/>
              <a:t>sind.</a:t>
            </a:r>
          </a:p>
          <a:p>
            <a:pPr lvl="1"/>
            <a:r>
              <a:rPr lang="de-DE" sz="1800" dirty="0"/>
              <a:t>Minimiere </a:t>
            </a:r>
            <a:r>
              <a:rPr lang="de-DE" sz="1800" dirty="0" smtClean="0"/>
              <a:t>Abhängigkeiten zwischen Prozessen</a:t>
            </a:r>
            <a:endParaRPr lang="de-DE" sz="1800" b="1" i="1" dirty="0"/>
          </a:p>
          <a:p>
            <a:r>
              <a:rPr lang="de-DE" sz="1800" b="1" i="1" dirty="0" smtClean="0"/>
              <a:t>Interrupts</a:t>
            </a:r>
            <a:r>
              <a:rPr lang="de-DE" sz="1800" dirty="0" smtClean="0"/>
              <a:t> </a:t>
            </a:r>
            <a:r>
              <a:rPr lang="de-DE" sz="1800" dirty="0"/>
              <a:t>erzwingen den Transfer der Kontrolle </a:t>
            </a:r>
            <a:r>
              <a:rPr lang="de-DE" sz="1800" i="1" dirty="0">
                <a:solidFill>
                  <a:srgbClr val="7F0101"/>
                </a:solidFill>
              </a:rPr>
              <a:t>unabhängig vom derzeitigen Kontext</a:t>
            </a:r>
            <a:r>
              <a:rPr lang="de-DE" sz="1800" dirty="0"/>
              <a:t> und können daher zum Abbruch / Unterbrechung kritischer Operationen führen.</a:t>
            </a:r>
          </a:p>
          <a:p>
            <a:pPr lvl="1"/>
            <a:r>
              <a:rPr lang="de-DE" sz="1800" dirty="0"/>
              <a:t>Minimiere die Verwendung von Interrupts; bevorzuge </a:t>
            </a:r>
            <a:r>
              <a:rPr lang="de-DE" sz="1800" dirty="0" err="1"/>
              <a:t>Exceptions</a:t>
            </a:r>
            <a:endParaRPr lang="de-DE" sz="1800" dirty="0"/>
          </a:p>
          <a:p>
            <a:pPr>
              <a:lnSpc>
                <a:spcPct val="90000"/>
              </a:lnSpc>
            </a:pP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34095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Häufige Software-Fehler </a:t>
            </a:r>
            <a:r>
              <a:rPr lang="de-DE" dirty="0" smtClean="0"/>
              <a:t>II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de-DE" sz="1800" b="1" i="1" dirty="0"/>
              <a:t>Gleitkommazahlen</a:t>
            </a:r>
            <a:r>
              <a:rPr lang="de-DE" sz="1800" dirty="0"/>
              <a:t> sind </a:t>
            </a:r>
            <a:r>
              <a:rPr lang="de-DE" sz="1800" i="1" dirty="0">
                <a:solidFill>
                  <a:srgbClr val="7F0101"/>
                </a:solidFill>
              </a:rPr>
              <a:t>inhärent ungenau</a:t>
            </a:r>
            <a:r>
              <a:rPr lang="de-DE" sz="1800" dirty="0"/>
              <a:t> und können zu fälschlichen Vergleichen führen.</a:t>
            </a:r>
          </a:p>
          <a:p>
            <a:pPr lvl="1">
              <a:lnSpc>
                <a:spcPct val="90000"/>
              </a:lnSpc>
            </a:pPr>
            <a:r>
              <a:rPr lang="de-DE" sz="1800" dirty="0"/>
              <a:t>Ganzzahlen sind sicherer für exakte Vergleiche</a:t>
            </a:r>
            <a:endParaRPr lang="de-DE" sz="1800" b="1" i="1" dirty="0"/>
          </a:p>
          <a:p>
            <a:endParaRPr lang="de-DE" sz="1800" b="1" i="1" dirty="0" smtClean="0"/>
          </a:p>
          <a:p>
            <a:endParaRPr lang="de-DE" sz="1800" b="1" i="1" dirty="0" smtClean="0"/>
          </a:p>
          <a:p>
            <a:endParaRPr lang="de-DE" sz="1800" b="1" i="1" dirty="0" smtClean="0"/>
          </a:p>
          <a:p>
            <a:r>
              <a:rPr lang="de-DE" sz="1800" b="1" i="1" dirty="0" smtClean="0"/>
              <a:t>Rekursion</a:t>
            </a:r>
            <a:r>
              <a:rPr lang="de-DE" sz="1800" dirty="0" smtClean="0"/>
              <a:t> </a:t>
            </a:r>
            <a:r>
              <a:rPr lang="de-DE" sz="1800" dirty="0"/>
              <a:t>kann zu </a:t>
            </a:r>
            <a:r>
              <a:rPr lang="de-DE" sz="1800" i="1" dirty="0">
                <a:solidFill>
                  <a:srgbClr val="7F0101"/>
                </a:solidFill>
              </a:rPr>
              <a:t>verworrener Logik</a:t>
            </a:r>
            <a:r>
              <a:rPr lang="de-DE" sz="1800" dirty="0"/>
              <a:t> führen und den Stack-Speicher überladen.</a:t>
            </a:r>
          </a:p>
          <a:p>
            <a:pPr lvl="1"/>
            <a:r>
              <a:rPr lang="de-DE" sz="1800" dirty="0"/>
              <a:t>Verwende Rekursion in einer disziplinierten und kontrollierten Weise</a:t>
            </a:r>
            <a:endParaRPr lang="de-DE" sz="1800" b="1" i="1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070D69-EACF-4E70-B247-CBE98D8EBB17}" type="slidenum">
              <a:rPr lang="de-DE"/>
              <a:pPr>
                <a:defRPr/>
              </a:pPr>
              <a:t>16</a:t>
            </a:fld>
            <a:endParaRPr lang="de-DE"/>
          </a:p>
        </p:txBody>
      </p:sp>
      <p:pic>
        <p:nvPicPr>
          <p:cNvPr id="76803" name="Picture 2" descr="recursion-iteration-jav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297" y="5418633"/>
            <a:ext cx="3686175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4" name="Rechteck 4"/>
          <p:cNvSpPr>
            <a:spLocks noChangeArrowheads="1"/>
          </p:cNvSpPr>
          <p:nvPr/>
        </p:nvSpPr>
        <p:spPr bwMode="auto">
          <a:xfrm>
            <a:off x="1847850" y="4495055"/>
            <a:ext cx="4572000" cy="224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e-DE" sz="1400" b="1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400" b="1" dirty="0" err="1">
                <a:solidFill>
                  <a:srgbClr val="7F0055"/>
                </a:solidFill>
                <a:latin typeface="Consolas" pitchFamily="49" charset="0"/>
              </a:rPr>
              <a:t>static</a:t>
            </a:r>
            <a:r>
              <a:rPr lang="de-DE" sz="1400" b="1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sz="14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itchFamily="49" charset="0"/>
              </a:rPr>
              <a:t>fibRec</a:t>
            </a:r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sz="14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 n) {</a:t>
            </a:r>
          </a:p>
          <a:p>
            <a:r>
              <a:rPr lang="de-DE" sz="1400" i="1" dirty="0">
                <a:solidFill>
                  <a:srgbClr val="0000C0"/>
                </a:solidFill>
                <a:latin typeface="Consolas" pitchFamily="49" charset="0"/>
              </a:rPr>
              <a:t>  </a:t>
            </a:r>
            <a:r>
              <a:rPr lang="de-DE" sz="1400" dirty="0" err="1">
                <a:solidFill>
                  <a:srgbClr val="0000C0"/>
                </a:solidFill>
                <a:latin typeface="Consolas" pitchFamily="49" charset="0"/>
              </a:rPr>
              <a:t>stepsRec</a:t>
            </a:r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++;</a:t>
            </a:r>
          </a:p>
          <a:p>
            <a:r>
              <a:rPr lang="de-DE" sz="1400" b="1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sz="1400" b="1" dirty="0" err="1" smtClean="0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sz="1400" b="1" dirty="0" smtClean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sz="1400" dirty="0" smtClean="0">
                <a:solidFill>
                  <a:srgbClr val="000000"/>
                </a:solidFill>
                <a:latin typeface="Consolas" pitchFamily="49" charset="0"/>
              </a:rPr>
              <a:t>(n </a:t>
            </a:r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== 0) {</a:t>
            </a:r>
          </a:p>
          <a:p>
            <a:r>
              <a:rPr lang="de-DE" sz="1400" b="1" dirty="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sz="1400" b="1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0;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  } </a:t>
            </a:r>
            <a:r>
              <a:rPr lang="de-DE" sz="1400" b="1" dirty="0" err="1">
                <a:solidFill>
                  <a:srgbClr val="7F0055"/>
                </a:solidFill>
                <a:latin typeface="Consolas" pitchFamily="49" charset="0"/>
              </a:rPr>
              <a:t>else</a:t>
            </a:r>
            <a:r>
              <a:rPr lang="de-DE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400" b="1" dirty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(n == 1) {</a:t>
            </a:r>
          </a:p>
          <a:p>
            <a:r>
              <a:rPr lang="de-DE" sz="1400" b="1" dirty="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sz="1400" b="1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1;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  } </a:t>
            </a:r>
            <a:r>
              <a:rPr lang="de-DE" sz="1400" b="1" dirty="0" err="1">
                <a:solidFill>
                  <a:srgbClr val="7F0055"/>
                </a:solidFill>
                <a:latin typeface="Consolas" pitchFamily="49" charset="0"/>
              </a:rPr>
              <a:t>else</a:t>
            </a:r>
            <a:r>
              <a:rPr lang="de-DE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r>
              <a:rPr lang="de-DE" sz="1400" b="1" dirty="0">
                <a:solidFill>
                  <a:srgbClr val="7F0055"/>
                </a:solidFill>
                <a:latin typeface="Consolas" pitchFamily="49" charset="0"/>
              </a:rPr>
              <a:t>    </a:t>
            </a:r>
            <a:r>
              <a:rPr lang="de-DE" sz="1400" b="1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itchFamily="49" charset="0"/>
              </a:rPr>
              <a:t>fibRec</a:t>
            </a:r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(n-1) + </a:t>
            </a:r>
            <a:r>
              <a:rPr lang="de-DE" sz="1400" dirty="0" err="1">
                <a:solidFill>
                  <a:srgbClr val="000000"/>
                </a:solidFill>
                <a:latin typeface="Consolas" pitchFamily="49" charset="0"/>
              </a:rPr>
              <a:t>fibRec</a:t>
            </a:r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(n-2);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6805" name="Rechteck 6"/>
          <p:cNvSpPr>
            <a:spLocks noChangeArrowheads="1"/>
          </p:cNvSpPr>
          <p:nvPr/>
        </p:nvSpPr>
        <p:spPr bwMode="auto">
          <a:xfrm>
            <a:off x="6240463" y="4480767"/>
            <a:ext cx="4572000" cy="224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e-DE" sz="1400" b="1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de-DE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400" b="1" dirty="0" err="1">
                <a:solidFill>
                  <a:srgbClr val="7F0055"/>
                </a:solidFill>
                <a:latin typeface="Consolas" pitchFamily="49" charset="0"/>
              </a:rPr>
              <a:t>static</a:t>
            </a:r>
            <a:r>
              <a:rPr lang="de-DE" sz="1400" b="1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sz="14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itchFamily="49" charset="0"/>
              </a:rPr>
              <a:t>fibIt</a:t>
            </a:r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sz="14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n) {</a:t>
            </a:r>
          </a:p>
          <a:p>
            <a:r>
              <a:rPr lang="de-DE" sz="1400" b="1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sz="14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x = 0, y = 1, z = 1;</a:t>
            </a:r>
          </a:p>
          <a:p>
            <a:r>
              <a:rPr lang="nn-NO" sz="14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nn-NO" sz="1400" b="1" dirty="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nn-NO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nn-NO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nn-NO" sz="1400" b="1" dirty="0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nn-NO" sz="1400" dirty="0">
                <a:solidFill>
                  <a:srgbClr val="000000"/>
                </a:solidFill>
                <a:latin typeface="Consolas" pitchFamily="49" charset="0"/>
              </a:rPr>
              <a:t> i = 0; i &lt; n; i++) {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de-DE" sz="1400" dirty="0" err="1">
                <a:solidFill>
                  <a:srgbClr val="0000C0"/>
                </a:solidFill>
                <a:latin typeface="Consolas" pitchFamily="49" charset="0"/>
              </a:rPr>
              <a:t>stepsIt</a:t>
            </a:r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++;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    x = y;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    y = z;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    z = x + y;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  }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  </a:t>
            </a:r>
            <a:r>
              <a:rPr lang="de-DE" sz="1400" b="1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x;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sz="1400" dirty="0">
              <a:latin typeface="Calibri" pitchFamily="34" charset="0"/>
            </a:endParaRP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2063750" y="6539284"/>
            <a:ext cx="30125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dirty="0" err="1">
                <a:latin typeface="Consolas" pitchFamily="49" charset="0"/>
                <a:cs typeface="Consolas" pitchFamily="49" charset="0"/>
              </a:rPr>
              <a:t>fibRec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(10)</a:t>
            </a:r>
            <a:r>
              <a:rPr lang="de-DE" dirty="0">
                <a:latin typeface="Calibri" pitchFamily="34" charset="0"/>
              </a:rPr>
              <a:t> </a:t>
            </a:r>
            <a:r>
              <a:rPr lang="de-DE" dirty="0" err="1" smtClean="0">
                <a:latin typeface="Calibri" pitchFamily="34" charset="0"/>
              </a:rPr>
              <a:t>needs</a:t>
            </a:r>
            <a:r>
              <a:rPr lang="de-DE" dirty="0" smtClean="0">
                <a:latin typeface="Calibri" pitchFamily="34" charset="0"/>
              </a:rPr>
              <a:t> 177 </a:t>
            </a:r>
            <a:r>
              <a:rPr lang="de-DE" dirty="0" err="1" smtClean="0">
                <a:latin typeface="Calibri" pitchFamily="34" charset="0"/>
              </a:rPr>
              <a:t>steps</a:t>
            </a:r>
            <a:endParaRPr lang="de-DE" dirty="0">
              <a:latin typeface="Calibri" pitchFamily="34" charset="0"/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6527800" y="6531348"/>
            <a:ext cx="27689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dirty="0" err="1">
                <a:latin typeface="Consolas" pitchFamily="49" charset="0"/>
                <a:cs typeface="Consolas" pitchFamily="49" charset="0"/>
              </a:rPr>
              <a:t>fibIt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(10)</a:t>
            </a:r>
            <a:r>
              <a:rPr lang="de-DE" dirty="0">
                <a:latin typeface="Calibri" pitchFamily="34" charset="0"/>
              </a:rPr>
              <a:t> </a:t>
            </a:r>
            <a:r>
              <a:rPr lang="de-DE" dirty="0" err="1" smtClean="0">
                <a:latin typeface="Calibri" pitchFamily="34" charset="0"/>
              </a:rPr>
              <a:t>needs</a:t>
            </a:r>
            <a:r>
              <a:rPr lang="de-DE" dirty="0" smtClean="0">
                <a:latin typeface="Calibri" pitchFamily="34" charset="0"/>
              </a:rPr>
              <a:t> 10 </a:t>
            </a:r>
            <a:r>
              <a:rPr lang="de-DE" dirty="0" err="1" smtClean="0">
                <a:latin typeface="Calibri" pitchFamily="34" charset="0"/>
              </a:rPr>
              <a:t>steps</a:t>
            </a:r>
            <a:endParaRPr lang="de-DE" dirty="0">
              <a:latin typeface="Calibri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2495600" y="2650073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b="1" dirty="0" err="1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de-DE" sz="1400" b="1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sz="1400" b="1" dirty="0" err="1">
                <a:solidFill>
                  <a:srgbClr val="7F0055"/>
                </a:solidFill>
                <a:latin typeface="Consolas" pitchFamily="49" charset="0"/>
              </a:rPr>
              <a:t>static</a:t>
            </a:r>
            <a:r>
              <a:rPr lang="de-DE" sz="1400" b="1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de-DE" sz="1400" b="1" dirty="0" err="1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de-DE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 pitchFamily="49" charset="0"/>
              </a:rPr>
              <a:t>loop</a:t>
            </a:r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() {</a:t>
            </a:r>
          </a:p>
          <a:p>
            <a:r>
              <a:rPr lang="de-DE" sz="1400" b="1" dirty="0">
                <a:solidFill>
                  <a:srgbClr val="7F0055"/>
                </a:solidFill>
                <a:latin typeface="Consolas" pitchFamily="49" charset="0"/>
              </a:rPr>
              <a:t>  double</a:t>
            </a:r>
            <a:r>
              <a:rPr lang="de-DE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d = 0.0;</a:t>
            </a:r>
          </a:p>
          <a:p>
            <a:r>
              <a:rPr lang="de-DE" sz="1400" b="1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sz="1400" b="1" dirty="0" err="1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de-DE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(d != 1.0) {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itchFamily="49" charset="0"/>
              </a:rPr>
              <a:t>    d += 0.1</a:t>
            </a:r>
            <a:r>
              <a:rPr lang="de-DE" sz="1400" dirty="0" smtClean="0">
                <a:solidFill>
                  <a:srgbClr val="000000"/>
                </a:solidFill>
                <a:latin typeface="Consolas" pitchFamily="49" charset="0"/>
              </a:rPr>
              <a:t>;}}</a:t>
            </a:r>
          </a:p>
          <a:p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61058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6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6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6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4" grpId="0"/>
      <p:bldP spid="76805" grpId="0"/>
      <p:bldP spid="8" grpId="0"/>
      <p:bldP spid="10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Strategien des Testens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Black-Box-Tests</a:t>
            </a:r>
          </a:p>
          <a:p>
            <a:pPr lvl="1"/>
            <a:r>
              <a:rPr lang="de-DE" dirty="0"/>
              <a:t>Ohne auf den Code zu schauen</a:t>
            </a:r>
          </a:p>
          <a:p>
            <a:pPr lvl="1"/>
            <a:r>
              <a:rPr lang="de-DE" dirty="0"/>
              <a:t>Beziehung zwischen Eingaben und Ausgaben</a:t>
            </a:r>
          </a:p>
          <a:p>
            <a:r>
              <a:rPr lang="de-DE" dirty="0"/>
              <a:t>White-Box-Tests/Glass-Box-Tests</a:t>
            </a:r>
          </a:p>
          <a:p>
            <a:pPr lvl="1"/>
            <a:r>
              <a:rPr lang="de-DE" dirty="0"/>
              <a:t>Code anschauen und systematisch versuchen, Fehler zu erzeugen</a:t>
            </a:r>
          </a:p>
          <a:p>
            <a:pPr lvl="1"/>
            <a:r>
              <a:rPr lang="de-DE" dirty="0"/>
              <a:t>Ausführungspfade untersuchen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16051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010" name="Textfeld 2"/>
          <p:cNvSpPr txBox="1">
            <a:spLocks noChangeArrowheads="1"/>
          </p:cNvSpPr>
          <p:nvPr/>
        </p:nvSpPr>
        <p:spPr bwMode="auto">
          <a:xfrm>
            <a:off x="1919289" y="1916114"/>
            <a:ext cx="435394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Black-Box Testen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8534400" y="6356351"/>
            <a:ext cx="2133600" cy="365125"/>
          </a:xfrm>
        </p:spPr>
        <p:txBody>
          <a:bodyPr/>
          <a:lstStyle/>
          <a:p>
            <a:pPr>
              <a:defRPr/>
            </a:pPr>
            <a:fld id="{955A4B10-9205-419D-9BB2-D0CD2832847A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8" name="Picture 10" descr="http://autodesk-exchange-apps-v-1-5-staging.s3.amazonaws.com/data/content/files/images/5KKHKSJKRHZP/appstore.exchange.autodesk.com:appblackboxautopublishforautocad00a402624802_windows32and64:en/original_b7248c27-fa85-47be-952a-fd9ac06a059e_BlackBoxCA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238" y="3068961"/>
            <a:ext cx="3048273" cy="304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3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Black-Box Testing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Jede Funktionalität des Systems überprüfen</a:t>
            </a:r>
          </a:p>
          <a:p>
            <a:r>
              <a:rPr lang="de-DE" dirty="0"/>
              <a:t>Alles kann nicht mit vertretbarem Aufwand getestet werden</a:t>
            </a:r>
          </a:p>
          <a:p>
            <a:endParaRPr lang="de-DE" dirty="0"/>
          </a:p>
          <a:p>
            <a:r>
              <a:rPr lang="de-DE" dirty="0"/>
              <a:t>Siehe </a:t>
            </a:r>
            <a:r>
              <a:rPr lang="de-DE" dirty="0" err="1"/>
              <a:t>Dreamliner</a:t>
            </a:r>
            <a:r>
              <a:rPr lang="de-DE" dirty="0"/>
              <a:t> (Ausfall aller Turbinen): </a:t>
            </a:r>
          </a:p>
          <a:p>
            <a:pPr lvl="1"/>
            <a:r>
              <a:rPr lang="de-DE" dirty="0"/>
              <a:t>Entdeckung des Zählerüberlaufs erfordert zeitliche Simulation</a:t>
            </a:r>
          </a:p>
          <a:p>
            <a:pPr lvl="1"/>
            <a:r>
              <a:rPr lang="de-DE" dirty="0"/>
              <a:t>5 Zähler müssen über 180 Tage emuliert werden</a:t>
            </a:r>
          </a:p>
        </p:txBody>
      </p:sp>
      <p:pic>
        <p:nvPicPr>
          <p:cNvPr id="1026" name="Picture 2" descr="http://www.greenerideal.com/wp-content/uploads/2013/07/dreamlin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288" y="4489353"/>
            <a:ext cx="2952328" cy="221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Einordnung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llipse 6"/>
          <p:cNvSpPr/>
          <p:nvPr/>
        </p:nvSpPr>
        <p:spPr>
          <a:xfrm>
            <a:off x="4295800" y="2780928"/>
            <a:ext cx="3528392" cy="3114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6528048" y="2924944"/>
            <a:ext cx="2088232" cy="72008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solidFill>
                  <a:prstClr val="white"/>
                </a:solidFill>
              </a:rPr>
              <a:t>Requirements</a:t>
            </a:r>
            <a:r>
              <a:rPr lang="de-DE" sz="2000" dirty="0">
                <a:solidFill>
                  <a:prstClr val="white"/>
                </a:solidFill>
              </a:rPr>
              <a:t> Engineering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7176120" y="4221088"/>
            <a:ext cx="2088232" cy="72008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prstClr val="white"/>
                </a:solidFill>
              </a:rPr>
              <a:t>Design</a:t>
            </a:r>
          </a:p>
        </p:txBody>
      </p:sp>
      <p:sp>
        <p:nvSpPr>
          <p:cNvPr id="11" name="Abgerundetes Rechteck 10"/>
          <p:cNvSpPr/>
          <p:nvPr/>
        </p:nvSpPr>
        <p:spPr>
          <a:xfrm>
            <a:off x="5015880" y="5229200"/>
            <a:ext cx="2088232" cy="72008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prstClr val="white"/>
                </a:solidFill>
              </a:rPr>
              <a:t>Implementierung</a:t>
            </a:r>
          </a:p>
        </p:txBody>
      </p:sp>
      <p:sp>
        <p:nvSpPr>
          <p:cNvPr id="12" name="Abgerundetes Rechteck 11"/>
          <p:cNvSpPr/>
          <p:nvPr/>
        </p:nvSpPr>
        <p:spPr>
          <a:xfrm>
            <a:off x="2927648" y="4221088"/>
            <a:ext cx="2088232" cy="720080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prstClr val="white"/>
                </a:solidFill>
              </a:rPr>
              <a:t>Testen</a:t>
            </a:r>
          </a:p>
        </p:txBody>
      </p:sp>
      <p:sp>
        <p:nvSpPr>
          <p:cNvPr id="13" name="Abgerundetes Rechteck 12"/>
          <p:cNvSpPr/>
          <p:nvPr/>
        </p:nvSpPr>
        <p:spPr>
          <a:xfrm>
            <a:off x="3575720" y="2924944"/>
            <a:ext cx="2088232" cy="72008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prstClr val="white"/>
                </a:solidFill>
              </a:rPr>
              <a:t>Wartung</a:t>
            </a:r>
          </a:p>
        </p:txBody>
      </p:sp>
      <p:cxnSp>
        <p:nvCxnSpPr>
          <p:cNvPr id="3" name="Gerade Verbindung mit Pfeil 2"/>
          <p:cNvCxnSpPr>
            <a:endCxn id="8" idx="0"/>
          </p:cNvCxnSpPr>
          <p:nvPr/>
        </p:nvCxnSpPr>
        <p:spPr>
          <a:xfrm>
            <a:off x="7572164" y="2492896"/>
            <a:ext cx="0" cy="43204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805" y="2132857"/>
            <a:ext cx="738187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288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Welche Daten / Eingaben würden Sie testen z.B. bei Betriebssystemen, Datenbanken, </a:t>
            </a:r>
            <a:r>
              <a:rPr lang="de-DE" dirty="0" err="1"/>
              <a:t>AntiViren</a:t>
            </a:r>
            <a:r>
              <a:rPr lang="de-DE" dirty="0"/>
              <a:t> Software? Warum?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Aufgabe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Äquivalenzklassen finden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Zahlen</a:t>
            </a:r>
            <a:endParaRPr lang="en-US" dirty="0"/>
          </a:p>
          <a:p>
            <a:pPr lvl="1"/>
            <a:r>
              <a:rPr lang="en-US" dirty="0" err="1"/>
              <a:t>Beispiel</a:t>
            </a:r>
            <a:r>
              <a:rPr lang="en-US" dirty="0"/>
              <a:t>: System </a:t>
            </a:r>
            <a:r>
              <a:rPr lang="en-US" dirty="0" err="1"/>
              <a:t>fragt</a:t>
            </a:r>
            <a:r>
              <a:rPr lang="en-US" dirty="0"/>
              <a:t> </a:t>
            </a:r>
            <a:r>
              <a:rPr lang="en-US" dirty="0" err="1"/>
              <a:t>nach</a:t>
            </a:r>
            <a:r>
              <a:rPr lang="en-US" dirty="0"/>
              <a:t> </a:t>
            </a:r>
            <a:r>
              <a:rPr lang="en-US" dirty="0" err="1"/>
              <a:t>Zahlen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dirty="0"/>
              <a:t> 100 und 999</a:t>
            </a:r>
          </a:p>
          <a:p>
            <a:pPr lvl="1"/>
            <a:r>
              <a:rPr lang="en-US" dirty="0" err="1"/>
              <a:t>Dann</a:t>
            </a:r>
            <a:r>
              <a:rPr lang="en-US" dirty="0"/>
              <a:t> teste </a:t>
            </a:r>
            <a:r>
              <a:rPr lang="en-US" dirty="0" err="1"/>
              <a:t>mit</a:t>
            </a:r>
            <a:r>
              <a:rPr lang="en-US" dirty="0"/>
              <a:t>: &lt;100; 100-999; &gt;999</a:t>
            </a:r>
          </a:p>
          <a:p>
            <a:pPr lvl="1"/>
            <a:r>
              <a:rPr lang="en-US" dirty="0"/>
              <a:t>Tests </a:t>
            </a:r>
            <a:r>
              <a:rPr lang="en-US" dirty="0" err="1"/>
              <a:t>haben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charakteristische</a:t>
            </a:r>
            <a:r>
              <a:rPr lang="en-US" dirty="0"/>
              <a:t>/</a:t>
            </a:r>
            <a:r>
              <a:rPr lang="en-US" dirty="0" err="1"/>
              <a:t>valide</a:t>
            </a:r>
            <a:r>
              <a:rPr lang="en-US" dirty="0"/>
              <a:t> </a:t>
            </a:r>
            <a:r>
              <a:rPr lang="en-US" dirty="0" err="1"/>
              <a:t>Werte</a:t>
            </a:r>
            <a:r>
              <a:rPr lang="en-US" dirty="0"/>
              <a:t>!</a:t>
            </a:r>
          </a:p>
          <a:p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Buchstaben</a:t>
            </a:r>
            <a:endParaRPr lang="en-US" dirty="0"/>
          </a:p>
          <a:p>
            <a:r>
              <a:rPr lang="en-US" dirty="0" err="1"/>
              <a:t>Kombination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</a:t>
            </a:r>
            <a:r>
              <a:rPr lang="en-US" dirty="0" err="1"/>
              <a:t>Zahlen</a:t>
            </a:r>
            <a:r>
              <a:rPr lang="en-US" dirty="0"/>
              <a:t> und </a:t>
            </a:r>
            <a:r>
              <a:rPr lang="en-US" dirty="0" err="1"/>
              <a:t>Buchstaben</a:t>
            </a:r>
            <a:endParaRPr lang="en-US" dirty="0"/>
          </a:p>
          <a:p>
            <a:r>
              <a:rPr lang="en-US" dirty="0" err="1"/>
              <a:t>Sonderzeichen</a:t>
            </a:r>
            <a:r>
              <a:rPr lang="en-US" dirty="0"/>
              <a:t>? </a:t>
            </a:r>
            <a:r>
              <a:rPr lang="en-US" dirty="0" err="1"/>
              <a:t>Umlaute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 err="1"/>
              <a:t>Äquivalenzklassen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 smtClean="0"/>
              <a:t>finden</a:t>
            </a:r>
            <a:r>
              <a:rPr lang="en-US" dirty="0" smtClean="0"/>
              <a:t> </a:t>
            </a:r>
            <a:r>
              <a:rPr lang="en-US" dirty="0" err="1"/>
              <a:t>ist</a:t>
            </a:r>
            <a:r>
              <a:rPr lang="en-US" dirty="0"/>
              <a:t> oft </a:t>
            </a:r>
            <a:r>
              <a:rPr lang="en-US" dirty="0" err="1"/>
              <a:t>nicht</a:t>
            </a:r>
            <a:r>
              <a:rPr lang="en-US" dirty="0"/>
              <a:t> trivial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Grenzwerte</a:t>
            </a:r>
            <a:r>
              <a:rPr lang="en-US" dirty="0"/>
              <a:t> </a:t>
            </a:r>
            <a:r>
              <a:rPr lang="en-US" dirty="0" err="1"/>
              <a:t>Analysieren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Eingaben</a:t>
            </a:r>
            <a:r>
              <a:rPr lang="en-US" dirty="0"/>
              <a:t> an </a:t>
            </a:r>
            <a:r>
              <a:rPr lang="en-US" dirty="0" err="1"/>
              <a:t>Grenzen</a:t>
            </a:r>
            <a:r>
              <a:rPr lang="en-US" dirty="0"/>
              <a:t> </a:t>
            </a:r>
            <a:r>
              <a:rPr lang="en-US" dirty="0" err="1"/>
              <a:t>machen</a:t>
            </a:r>
            <a:r>
              <a:rPr lang="en-US" dirty="0"/>
              <a:t> oft </a:t>
            </a:r>
            <a:r>
              <a:rPr lang="en-US" dirty="0" err="1"/>
              <a:t>Probleme</a:t>
            </a:r>
            <a:endParaRPr lang="en-US" dirty="0"/>
          </a:p>
          <a:p>
            <a:r>
              <a:rPr lang="en-US" dirty="0" err="1"/>
              <a:t>Bsp</a:t>
            </a:r>
            <a:r>
              <a:rPr lang="en-US" dirty="0"/>
              <a:t>: </a:t>
            </a:r>
            <a:r>
              <a:rPr lang="en-US" sz="2800" dirty="0" err="1">
                <a:latin typeface="Consolas" pitchFamily="49" charset="0"/>
              </a:rPr>
              <a:t>ArrayIndexOutOfBoundsException</a:t>
            </a:r>
            <a:r>
              <a:rPr lang="en-US" sz="2800" dirty="0">
                <a:latin typeface="Consolas" pitchFamily="49" charset="0"/>
              </a:rPr>
              <a:t>()</a:t>
            </a:r>
          </a:p>
          <a:p>
            <a:endParaRPr lang="en-US" sz="2800" dirty="0">
              <a:latin typeface="Consolas" pitchFamily="49" charset="0"/>
            </a:endParaRPr>
          </a:p>
          <a:p>
            <a:endParaRPr lang="en-US" sz="2800" dirty="0">
              <a:latin typeface="Consolas" pitchFamily="49" charset="0"/>
            </a:endParaRPr>
          </a:p>
          <a:p>
            <a:endParaRPr lang="en-US" sz="2800" dirty="0">
              <a:latin typeface="Consolas" pitchFamily="49" charset="0"/>
            </a:endParaRPr>
          </a:p>
          <a:p>
            <a:endParaRPr lang="en-US" sz="2800" dirty="0">
              <a:latin typeface="Consolas" pitchFamily="49" charset="0"/>
            </a:endParaRPr>
          </a:p>
          <a:p>
            <a:r>
              <a:rPr lang="en-US" sz="2800" dirty="0">
                <a:latin typeface="+mj-lt"/>
              </a:rPr>
              <a:t>Tests </a:t>
            </a:r>
            <a:r>
              <a:rPr lang="en-US" sz="2800" dirty="0" err="1">
                <a:latin typeface="+mj-lt"/>
              </a:rPr>
              <a:t>für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folgende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Werte</a:t>
            </a:r>
            <a:r>
              <a:rPr lang="en-US" sz="2800" dirty="0">
                <a:latin typeface="+mj-lt"/>
              </a:rPr>
              <a:t>:</a:t>
            </a:r>
          </a:p>
          <a:p>
            <a:endParaRPr lang="en-US" sz="2800" dirty="0">
              <a:latin typeface="Consolas" pitchFamily="49" charset="0"/>
            </a:endParaRPr>
          </a:p>
        </p:txBody>
      </p:sp>
      <p:grpSp>
        <p:nvGrpSpPr>
          <p:cNvPr id="30" name="Gruppieren 29"/>
          <p:cNvGrpSpPr/>
          <p:nvPr/>
        </p:nvGrpSpPr>
        <p:grpSpPr>
          <a:xfrm>
            <a:off x="2309786" y="3212976"/>
            <a:ext cx="6929486" cy="1071570"/>
            <a:chOff x="785786" y="3714752"/>
            <a:chExt cx="6929486" cy="1071570"/>
          </a:xfrm>
        </p:grpSpPr>
        <p:cxnSp>
          <p:nvCxnSpPr>
            <p:cNvPr id="6" name="Gerade Verbindung 5"/>
            <p:cNvCxnSpPr/>
            <p:nvPr/>
          </p:nvCxnSpPr>
          <p:spPr>
            <a:xfrm>
              <a:off x="1000100" y="3857628"/>
              <a:ext cx="285752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hteck 6"/>
            <p:cNvSpPr/>
            <p:nvPr/>
          </p:nvSpPr>
          <p:spPr>
            <a:xfrm>
              <a:off x="4429124" y="4143380"/>
              <a:ext cx="1214446" cy="64294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Boundary below Max</a:t>
              </a:r>
            </a:p>
          </p:txBody>
        </p:sp>
        <p:sp>
          <p:nvSpPr>
            <p:cNvPr id="8" name="Rechteck 7"/>
            <p:cNvSpPr/>
            <p:nvPr/>
          </p:nvSpPr>
          <p:spPr>
            <a:xfrm>
              <a:off x="5429256" y="4143380"/>
              <a:ext cx="1214446" cy="64294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Max</a:t>
              </a:r>
            </a:p>
          </p:txBody>
        </p:sp>
        <p:sp>
          <p:nvSpPr>
            <p:cNvPr id="9" name="Rechteck 8"/>
            <p:cNvSpPr/>
            <p:nvPr/>
          </p:nvSpPr>
          <p:spPr>
            <a:xfrm>
              <a:off x="6500826" y="4143380"/>
              <a:ext cx="1214446" cy="64294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Boundary above Max</a:t>
              </a:r>
            </a:p>
          </p:txBody>
        </p:sp>
        <p:cxnSp>
          <p:nvCxnSpPr>
            <p:cNvPr id="12" name="Gerade Verbindung 11"/>
            <p:cNvCxnSpPr/>
            <p:nvPr/>
          </p:nvCxnSpPr>
          <p:spPr>
            <a:xfrm rot="5400000" flipH="1" flipV="1">
              <a:off x="4857752" y="3857628"/>
              <a:ext cx="285752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/>
          </p:nvCxnSpPr>
          <p:spPr>
            <a:xfrm rot="5400000" flipH="1" flipV="1">
              <a:off x="5858678" y="3856834"/>
              <a:ext cx="285752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/>
          </p:nvCxnSpPr>
          <p:spPr>
            <a:xfrm rot="5400000" flipH="1" flipV="1">
              <a:off x="6930248" y="3856834"/>
              <a:ext cx="285752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hteck 16"/>
            <p:cNvSpPr/>
            <p:nvPr/>
          </p:nvSpPr>
          <p:spPr>
            <a:xfrm>
              <a:off x="785786" y="4143380"/>
              <a:ext cx="1214446" cy="64294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Boundary below Min</a:t>
              </a:r>
            </a:p>
          </p:txBody>
        </p:sp>
        <p:sp>
          <p:nvSpPr>
            <p:cNvPr id="18" name="Rechteck 17"/>
            <p:cNvSpPr/>
            <p:nvPr/>
          </p:nvSpPr>
          <p:spPr>
            <a:xfrm>
              <a:off x="1785918" y="4143380"/>
              <a:ext cx="1214446" cy="64294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Min</a:t>
              </a:r>
            </a:p>
          </p:txBody>
        </p:sp>
        <p:sp>
          <p:nvSpPr>
            <p:cNvPr id="19" name="Rechteck 18"/>
            <p:cNvSpPr/>
            <p:nvPr/>
          </p:nvSpPr>
          <p:spPr>
            <a:xfrm>
              <a:off x="2857488" y="4143380"/>
              <a:ext cx="1214446" cy="64294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Boundary above Min</a:t>
              </a:r>
            </a:p>
          </p:txBody>
        </p:sp>
        <p:cxnSp>
          <p:nvCxnSpPr>
            <p:cNvPr id="20" name="Gerade Verbindung 19"/>
            <p:cNvCxnSpPr/>
            <p:nvPr/>
          </p:nvCxnSpPr>
          <p:spPr>
            <a:xfrm rot="5400000" flipH="1" flipV="1">
              <a:off x="1214414" y="3857628"/>
              <a:ext cx="285752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 flipH="1" flipV="1">
              <a:off x="2215340" y="3856834"/>
              <a:ext cx="285752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/>
          </p:nvCxnSpPr>
          <p:spPr>
            <a:xfrm rot="5400000" flipH="1" flipV="1">
              <a:off x="3286910" y="3856834"/>
              <a:ext cx="285752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/>
          </p:nvCxnSpPr>
          <p:spPr>
            <a:xfrm>
              <a:off x="4500562" y="3857628"/>
              <a:ext cx="285752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/>
          </p:nvCxnSpPr>
          <p:spPr>
            <a:xfrm>
              <a:off x="3882672" y="3857628"/>
              <a:ext cx="571504" cy="1588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786" y="5793294"/>
            <a:ext cx="5473700" cy="852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Erfahrung und Heuristik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Bisherige Erfahrungen und Heuristiken nutzen</a:t>
            </a:r>
          </a:p>
          <a:p>
            <a:pPr lvl="1"/>
            <a:r>
              <a:rPr lang="en-US"/>
              <a:t>Sonderzeichen haben schon immer Probleme gemacht -&gt; Sonderzeichen einschließen</a:t>
            </a:r>
          </a:p>
          <a:p>
            <a:pPr lvl="1"/>
            <a:r>
              <a:rPr lang="en-US"/>
              <a:t>Umlaute machen Probleme in anderen Sprachen   -&gt; Umlaute einschließen</a:t>
            </a:r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Einfache Daten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3,14159265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schwerer</a:t>
            </a:r>
            <a:r>
              <a:rPr lang="en-US" dirty="0"/>
              <a:t> </a:t>
            </a:r>
            <a:r>
              <a:rPr lang="en-US" dirty="0" err="1"/>
              <a:t>manuell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überprüfen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2</a:t>
            </a:r>
          </a:p>
          <a:p>
            <a:r>
              <a:rPr lang="en-US" dirty="0"/>
              <a:t>Z.B., </a:t>
            </a:r>
            <a:r>
              <a:rPr lang="en-US" dirty="0" err="1"/>
              <a:t>wenn</a:t>
            </a:r>
            <a:r>
              <a:rPr lang="en-US" dirty="0"/>
              <a:t> Code </a:t>
            </a:r>
            <a:r>
              <a:rPr lang="en-US" dirty="0" err="1"/>
              <a:t>etwas</a:t>
            </a:r>
            <a:r>
              <a:rPr lang="en-US" dirty="0"/>
              <a:t> </a:t>
            </a:r>
            <a:r>
              <a:rPr lang="en-US" dirty="0" err="1"/>
              <a:t>verdoppeln</a:t>
            </a:r>
            <a:r>
              <a:rPr lang="en-US" dirty="0"/>
              <a:t> </a:t>
            </a:r>
            <a:r>
              <a:rPr lang="en-US" dirty="0" err="1"/>
              <a:t>soll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sollten</a:t>
            </a:r>
            <a:r>
              <a:rPr lang="en-US" dirty="0"/>
              <a:t> </a:t>
            </a:r>
            <a:r>
              <a:rPr lang="en-US" dirty="0" err="1"/>
              <a:t>daher</a:t>
            </a:r>
            <a:r>
              <a:rPr lang="en-US" dirty="0"/>
              <a:t> </a:t>
            </a:r>
            <a:r>
              <a:rPr lang="en-US" dirty="0" err="1"/>
              <a:t>nachvollziehbar</a:t>
            </a:r>
            <a:r>
              <a:rPr lang="en-US" dirty="0"/>
              <a:t> </a:t>
            </a:r>
            <a:r>
              <a:rPr lang="en-US" dirty="0" err="1"/>
              <a:t>ausgewählt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(</a:t>
            </a:r>
            <a:r>
              <a:rPr lang="en-US" dirty="0" err="1"/>
              <a:t>z.B</a:t>
            </a:r>
            <a:r>
              <a:rPr lang="en-US" dirty="0"/>
              <a:t>. </a:t>
            </a:r>
            <a:r>
              <a:rPr lang="en-US" dirty="0" err="1"/>
              <a:t>im</a:t>
            </a:r>
            <a:r>
              <a:rPr lang="en-US" dirty="0"/>
              <a:t> Kopf </a:t>
            </a:r>
            <a:r>
              <a:rPr lang="en-US" dirty="0" err="1"/>
              <a:t>ausrechenbar</a:t>
            </a:r>
            <a:r>
              <a:rPr lang="en-US" dirty="0"/>
              <a:t> sein)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Systematisches Vorgehen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Funktionalitäten aus Anforderungen ableiten und Eingabe- und zugehörige Ausgabedaten bestimmen</a:t>
            </a:r>
          </a:p>
          <a:p>
            <a:r>
              <a:rPr lang="de-DE" dirty="0"/>
              <a:t>Äquivalenzklassen von Eingaben testen</a:t>
            </a:r>
          </a:p>
          <a:p>
            <a:r>
              <a:rPr lang="de-DE" dirty="0"/>
              <a:t>Daten an Intervallgrenzen testen</a:t>
            </a:r>
          </a:p>
          <a:p>
            <a:r>
              <a:rPr lang="de-DE" dirty="0"/>
              <a:t>Inkorrekte Eingaben testen</a:t>
            </a:r>
          </a:p>
          <a:p>
            <a:r>
              <a:rPr lang="de-DE" dirty="0"/>
              <a:t>Jede definierte Fehlermeldung erzeugen</a:t>
            </a:r>
          </a:p>
          <a:p>
            <a:r>
              <a:rPr lang="de-DE" dirty="0"/>
              <a:t>Kombination von Funktionalitäten testen (</a:t>
            </a:r>
            <a:r>
              <a:rPr lang="de-DE" dirty="0" err="1"/>
              <a:t>fett+kursiv+Schriftgröße</a:t>
            </a:r>
            <a:r>
              <a:rPr lang="de-DE" dirty="0"/>
              <a:t>)</a:t>
            </a:r>
          </a:p>
          <a:p>
            <a:r>
              <a:rPr lang="de-DE" dirty="0"/>
              <a:t>Seltene Fälle testen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Wann </a:t>
            </a:r>
            <a:r>
              <a:rPr lang="de-DE" dirty="0"/>
              <a:t>Black-Box </a:t>
            </a:r>
            <a:r>
              <a:rPr lang="de-DE" dirty="0" smtClean="0"/>
              <a:t>Testen?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dirty="0"/>
              <a:t>Geeignet zum Finden von:</a:t>
            </a:r>
          </a:p>
          <a:p>
            <a:pPr lvl="1"/>
            <a:r>
              <a:rPr lang="de-DE" dirty="0"/>
              <a:t>Inkorrekter oder fehlender Funktionalität (aus Spezifikation)</a:t>
            </a:r>
          </a:p>
          <a:p>
            <a:pPr lvl="1"/>
            <a:r>
              <a:rPr lang="de-DE" dirty="0"/>
              <a:t>Schnittstellenfehler</a:t>
            </a:r>
          </a:p>
          <a:p>
            <a:pPr lvl="1"/>
            <a:r>
              <a:rPr lang="de-DE" dirty="0"/>
              <a:t>Fehler in Datenstrukturen oder externen Zugriffen</a:t>
            </a:r>
          </a:p>
          <a:p>
            <a:pPr lvl="1"/>
            <a:r>
              <a:rPr lang="de-DE" dirty="0"/>
              <a:t>Problemen von nicht-funktionalen Eigenschaften</a:t>
            </a:r>
          </a:p>
          <a:p>
            <a:pPr lvl="1"/>
            <a:r>
              <a:rPr lang="de-DE" dirty="0"/>
              <a:t>Fehlern beim Ablauf von Prozessen</a:t>
            </a:r>
          </a:p>
          <a:p>
            <a:r>
              <a:rPr lang="de-DE" dirty="0"/>
              <a:t>Grenzen:</a:t>
            </a:r>
          </a:p>
          <a:p>
            <a:pPr lvl="1"/>
            <a:r>
              <a:rPr lang="de-DE" dirty="0"/>
              <a:t>Spezifikation ist meist abstrakt und spiegelt nicht Implementierung wieder</a:t>
            </a:r>
          </a:p>
          <a:p>
            <a:pPr lvl="1"/>
            <a:r>
              <a:rPr lang="de-DE" dirty="0"/>
              <a:t>Ein externer Zustand kann mehreren internen Zuständen entsprechen (wie Testen?)</a:t>
            </a:r>
          </a:p>
          <a:p>
            <a:pPr lvl="1"/>
            <a:r>
              <a:rPr lang="de-DE" dirty="0"/>
              <a:t>Nicht alle Element einer Äquivalenzklasse werden auch im Code gleich behandelt (fehlende Äquivalenzklassen)</a:t>
            </a:r>
          </a:p>
          <a:p>
            <a:pPr lvl="1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147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dirty="0"/>
              <a:t>Können Sie weitere Gründe benennen warum Black-Box Tests allein unzureichend sind?</a:t>
            </a:r>
          </a:p>
          <a:p>
            <a:pPr marL="0" indent="0" algn="ctr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Limitierungen von Black-Box Tests</a:t>
            </a:r>
          </a:p>
        </p:txBody>
      </p:sp>
    </p:spTree>
    <p:extLst>
      <p:ext uri="{BB962C8B-B14F-4D97-AF65-F5344CB8AC3E}">
        <p14:creationId xmlns:p14="http://schemas.microsoft.com/office/powerpoint/2010/main" val="327636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Spezifikationen und Sonderfälle können vergessen / übersehen </a:t>
            </a:r>
            <a:r>
              <a:rPr lang="de-DE" dirty="0" smtClean="0"/>
              <a:t>werden</a:t>
            </a:r>
          </a:p>
          <a:p>
            <a:r>
              <a:rPr lang="de-DE" dirty="0"/>
              <a:t>Fehler, die unabhängig von der Eingabe sind, können evtl. nicht entdeckt werden (z.B. bei parallel laufenden Programmen)</a:t>
            </a:r>
          </a:p>
          <a:p>
            <a:r>
              <a:rPr lang="de-DE" dirty="0"/>
              <a:t>Ausnahmefälle (wie z.B. Hardwareausfall) und deren Fehlerbehandlungen können oft nicht ausreichend getestet </a:t>
            </a:r>
            <a:r>
              <a:rPr lang="de-DE" dirty="0" smtClean="0"/>
              <a:t>werden</a:t>
            </a:r>
            <a:endParaRPr lang="de-DE" dirty="0"/>
          </a:p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28</a:t>
            </a:fld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2666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16051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010" name="Textfeld 2"/>
          <p:cNvSpPr txBox="1">
            <a:spLocks noChangeArrowheads="1"/>
          </p:cNvSpPr>
          <p:nvPr/>
        </p:nvSpPr>
        <p:spPr bwMode="auto">
          <a:xfrm>
            <a:off x="1919289" y="1916114"/>
            <a:ext cx="748679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White-Box / Glass-Box Testen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8534400" y="6356351"/>
            <a:ext cx="2133600" cy="365125"/>
          </a:xfrm>
        </p:spPr>
        <p:txBody>
          <a:bodyPr/>
          <a:lstStyle/>
          <a:p>
            <a:pPr>
              <a:defRPr/>
            </a:pPr>
            <a:fld id="{955A4B10-9205-419D-9BB2-D0CD2832847A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29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8" name="Picture 10" descr="http://autodesk-exchange-apps-v-1-5-staging.s3.amazonaws.com/data/content/files/images/5KKHKSJKRHZP/appstore.exchange.autodesk.com:appblackboxautopublishforautocad00a402624802_windows32and64:en/original_b7248c27-fa85-47be-952a-fd9ac06a059e_BlackBoxCAD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238" y="3068961"/>
            <a:ext cx="3048273" cy="304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70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Kosten für die Behebung von Fehlern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2841944977"/>
              </p:ext>
            </p:extLst>
          </p:nvPr>
        </p:nvGraphicFramePr>
        <p:xfrm>
          <a:off x="2423592" y="1772817"/>
          <a:ext cx="7215238" cy="4235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Whitebox-Testing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gCD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number1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number2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de-DE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de-DE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do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de-DE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number1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      </a:t>
            </a:r>
            <a:r>
              <a:rPr lang="de-DE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number1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      number1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      number2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    </a:t>
            </a:r>
            <a:r>
              <a:rPr lang="de-DE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number1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%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de-DE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temp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!= 0) {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      number1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      number2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  <a:r>
              <a:rPr lang="de-DE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!= 0);</a:t>
            </a:r>
          </a:p>
          <a:p>
            <a:pPr marL="0" indent="0">
              <a:buNone/>
            </a:pPr>
            <a:r>
              <a:rPr lang="de-DE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de-DE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AE60A-B69C-4790-82F7-3882EDF23186}" type="slidenum">
              <a:rPr lang="de-DE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30</a:t>
            </a:fld>
            <a:endParaRPr lang="de-DE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498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 rot="16200000">
            <a:off x="2966071" y="1864119"/>
            <a:ext cx="228030" cy="18890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 rot="16200000">
            <a:off x="3320547" y="3636779"/>
            <a:ext cx="242603" cy="19594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Rechteck 8"/>
          <p:cNvSpPr/>
          <p:nvPr/>
        </p:nvSpPr>
        <p:spPr>
          <a:xfrm rot="16200000">
            <a:off x="3053155" y="4962748"/>
            <a:ext cx="228030" cy="18890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Rechteck 7"/>
          <p:cNvSpPr/>
          <p:nvPr/>
        </p:nvSpPr>
        <p:spPr>
          <a:xfrm rot="16200000">
            <a:off x="3419850" y="4584714"/>
            <a:ext cx="261711" cy="21553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/>
          <p:cNvSpPr/>
          <p:nvPr/>
        </p:nvSpPr>
        <p:spPr>
          <a:xfrm rot="16200000">
            <a:off x="3844903" y="2854396"/>
            <a:ext cx="249804" cy="29935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Rechteck 5"/>
          <p:cNvSpPr/>
          <p:nvPr/>
        </p:nvSpPr>
        <p:spPr>
          <a:xfrm rot="16200000">
            <a:off x="3703389" y="1722283"/>
            <a:ext cx="184491" cy="2667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 4"/>
          <p:cNvSpPr/>
          <p:nvPr/>
        </p:nvSpPr>
        <p:spPr>
          <a:xfrm rot="16200000">
            <a:off x="2966070" y="1610515"/>
            <a:ext cx="228030" cy="18890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Anweisungs-Überdeckung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 public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gCD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number1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number2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Font typeface="+mj-lt"/>
              <a:buAutoNum type="arabicPeriod"/>
            </a:pPr>
            <a:r>
              <a:rPr lang="de-DE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de-DE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Font typeface="+mj-lt"/>
              <a:buAutoNum type="arabicPeriod"/>
            </a:pPr>
            <a:r>
              <a:rPr lang="de-DE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do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buFont typeface="+mj-lt"/>
              <a:buAutoNum type="arabicPeriod"/>
            </a:pPr>
            <a:r>
              <a:rPr lang="de-DE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de-DE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number1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Font typeface="+mj-lt"/>
              <a:buAutoNum type="arabicPeriod"/>
            </a:pP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      </a:t>
            </a:r>
            <a:r>
              <a:rPr lang="de-DE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number1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Font typeface="+mj-lt"/>
              <a:buAutoNum type="arabicPeriod"/>
            </a:pP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      number1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Font typeface="+mj-lt"/>
              <a:buAutoNum type="arabicPeriod"/>
            </a:pP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      number2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}</a:t>
            </a:r>
          </a:p>
          <a:p>
            <a:pPr>
              <a:buFont typeface="+mj-lt"/>
              <a:buAutoNum type="arabicPeriod" startAt="7"/>
            </a:pP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    </a:t>
            </a:r>
            <a:r>
              <a:rPr lang="de-DE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number1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%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Font typeface="+mj-lt"/>
              <a:buAutoNum type="arabicPeriod" startAt="7"/>
            </a:pPr>
            <a:r>
              <a:rPr lang="de-DE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de-DE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temp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!= 0) {</a:t>
            </a:r>
          </a:p>
          <a:p>
            <a:pPr>
              <a:buFont typeface="+mj-lt"/>
              <a:buAutoNum type="arabicPeriod" startAt="7"/>
            </a:pP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      number1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Font typeface="+mj-lt"/>
              <a:buAutoNum type="arabicPeriod" startAt="7"/>
            </a:pP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      number2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</a:p>
          <a:p>
            <a:pPr>
              <a:buFont typeface="+mj-lt"/>
              <a:buAutoNum type="arabicPeriod" startAt="11"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  <a:r>
              <a:rPr lang="de-DE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!= 0);</a:t>
            </a:r>
          </a:p>
          <a:p>
            <a:pPr>
              <a:buFont typeface="+mj-lt"/>
              <a:buAutoNum type="arabicPeriod" startAt="11"/>
            </a:pPr>
            <a:r>
              <a:rPr lang="de-DE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de-DE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}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AE60A-B69C-4790-82F7-3882EDF23186}" type="slidenum">
              <a:rPr lang="de-DE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31</a:t>
            </a:fld>
            <a:endParaRPr lang="de-DE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7635792" y="2558620"/>
            <a:ext cx="3153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Bsp</a:t>
            </a:r>
            <a:r>
              <a:rPr lang="en-US" dirty="0"/>
              <a:t>: number1 = 6; number2 = 3</a:t>
            </a:r>
          </a:p>
        </p:txBody>
      </p:sp>
      <p:sp>
        <p:nvSpPr>
          <p:cNvPr id="13" name="Rechteck 12"/>
          <p:cNvSpPr/>
          <p:nvPr/>
        </p:nvSpPr>
        <p:spPr>
          <a:xfrm>
            <a:off x="7635791" y="3203684"/>
            <a:ext cx="3284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Anweisungs-Überdeckung</a:t>
            </a:r>
            <a:r>
              <a:rPr lang="en-US" dirty="0"/>
              <a:t>: 7 / 12</a:t>
            </a:r>
          </a:p>
        </p:txBody>
      </p:sp>
      <p:sp>
        <p:nvSpPr>
          <p:cNvPr id="14" name="Rechteck 13"/>
          <p:cNvSpPr/>
          <p:nvPr/>
        </p:nvSpPr>
        <p:spPr>
          <a:xfrm>
            <a:off x="7635792" y="2834352"/>
            <a:ext cx="1744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Zeile</a:t>
            </a:r>
            <a:r>
              <a:rPr lang="en-US" dirty="0"/>
              <a:t> 7: temp = 0</a:t>
            </a:r>
          </a:p>
        </p:txBody>
      </p:sp>
    </p:spTree>
    <p:extLst>
      <p:ext uri="{BB962C8B-B14F-4D97-AF65-F5344CB8AC3E}">
        <p14:creationId xmlns:p14="http://schemas.microsoft.com/office/powerpoint/2010/main" val="158240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9" grpId="0" animBg="1"/>
      <p:bldP spid="8" grpId="0" animBg="1"/>
      <p:bldP spid="7" grpId="0" animBg="1"/>
      <p:bldP spid="6" grpId="0" animBg="1"/>
      <p:bldP spid="5" grpId="0" animBg="1"/>
      <p:bldP spid="13" grpId="0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hteck 45"/>
          <p:cNvSpPr/>
          <p:nvPr/>
        </p:nvSpPr>
        <p:spPr>
          <a:xfrm rot="16200000">
            <a:off x="4070176" y="3242571"/>
            <a:ext cx="242028" cy="215499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7" name="Rechteck 46"/>
          <p:cNvSpPr/>
          <p:nvPr/>
        </p:nvSpPr>
        <p:spPr>
          <a:xfrm rot="16200000">
            <a:off x="3972108" y="3612950"/>
            <a:ext cx="242603" cy="19594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0" name="Rechteck 39"/>
          <p:cNvSpPr/>
          <p:nvPr/>
        </p:nvSpPr>
        <p:spPr>
          <a:xfrm rot="16200000">
            <a:off x="4334367" y="1438849"/>
            <a:ext cx="184491" cy="2667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1" name="Rechteck 40"/>
          <p:cNvSpPr/>
          <p:nvPr/>
        </p:nvSpPr>
        <p:spPr>
          <a:xfrm rot="16200000">
            <a:off x="4334368" y="1711158"/>
            <a:ext cx="184491" cy="2667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2" name="Rechteck 41"/>
          <p:cNvSpPr/>
          <p:nvPr/>
        </p:nvSpPr>
        <p:spPr>
          <a:xfrm rot="16200000">
            <a:off x="4334366" y="1972578"/>
            <a:ext cx="184491" cy="2667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C6AE60A-B69C-4790-82F7-3882EDF23186}" type="slidenum">
              <a:rPr lang="de-DE" noProof="0" smtClean="0"/>
              <a:pPr lvl="0"/>
              <a:t>32</a:t>
            </a:fld>
            <a:endParaRPr lang="de-DE" noProof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</a:t>
            </a:r>
          </a:p>
        </p:txBody>
      </p:sp>
      <p:sp>
        <p:nvSpPr>
          <p:cNvPr id="12" name="Rechteck 11"/>
          <p:cNvSpPr/>
          <p:nvPr/>
        </p:nvSpPr>
        <p:spPr>
          <a:xfrm>
            <a:off x="6643048" y="1938047"/>
            <a:ext cx="3153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Bsp</a:t>
            </a:r>
            <a:r>
              <a:rPr lang="en-US" dirty="0"/>
              <a:t>: number1 = 3; number2 = 6</a:t>
            </a:r>
          </a:p>
        </p:txBody>
      </p:sp>
      <p:sp>
        <p:nvSpPr>
          <p:cNvPr id="13" name="Rechteck 12"/>
          <p:cNvSpPr/>
          <p:nvPr/>
        </p:nvSpPr>
        <p:spPr>
          <a:xfrm>
            <a:off x="6643046" y="2460560"/>
            <a:ext cx="3259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Statement-</a:t>
            </a:r>
            <a:r>
              <a:rPr lang="en-US" dirty="0" err="1"/>
              <a:t>Überdeckung</a:t>
            </a:r>
            <a:r>
              <a:rPr lang="en-US" dirty="0"/>
              <a:t>: 10 / 12</a:t>
            </a:r>
          </a:p>
        </p:txBody>
      </p:sp>
      <p:sp>
        <p:nvSpPr>
          <p:cNvPr id="32" name="Rechteck 31"/>
          <p:cNvSpPr/>
          <p:nvPr/>
        </p:nvSpPr>
        <p:spPr>
          <a:xfrm rot="16200000">
            <a:off x="3388655" y="1317778"/>
            <a:ext cx="228030" cy="1889049"/>
          </a:xfrm>
          <a:prstGeom prst="rect">
            <a:avLst/>
          </a:prstGeom>
          <a:solidFill>
            <a:srgbClr val="FFC000"/>
          </a:solidFill>
          <a:ln w="254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de-DE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Rechteck 32"/>
          <p:cNvSpPr/>
          <p:nvPr/>
        </p:nvSpPr>
        <p:spPr>
          <a:xfrm rot="16200000">
            <a:off x="3743131" y="3090438"/>
            <a:ext cx="242603" cy="1959429"/>
          </a:xfrm>
          <a:prstGeom prst="rect">
            <a:avLst/>
          </a:prstGeom>
          <a:solidFill>
            <a:srgbClr val="FFC000"/>
          </a:solidFill>
          <a:ln w="254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de-DE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Rechteck 33"/>
          <p:cNvSpPr/>
          <p:nvPr/>
        </p:nvSpPr>
        <p:spPr>
          <a:xfrm rot="16200000">
            <a:off x="3475739" y="4416407"/>
            <a:ext cx="228030" cy="1889049"/>
          </a:xfrm>
          <a:prstGeom prst="rect">
            <a:avLst/>
          </a:prstGeom>
          <a:solidFill>
            <a:srgbClr val="FFC000"/>
          </a:solidFill>
          <a:ln w="254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de-DE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" name="Rechteck 34"/>
          <p:cNvSpPr/>
          <p:nvPr/>
        </p:nvSpPr>
        <p:spPr>
          <a:xfrm rot="16200000">
            <a:off x="3842434" y="4038373"/>
            <a:ext cx="261711" cy="2155375"/>
          </a:xfrm>
          <a:prstGeom prst="rect">
            <a:avLst/>
          </a:prstGeom>
          <a:solidFill>
            <a:srgbClr val="FFC000"/>
          </a:solidFill>
          <a:ln w="254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de-DE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" name="Rechteck 35"/>
          <p:cNvSpPr/>
          <p:nvPr/>
        </p:nvSpPr>
        <p:spPr>
          <a:xfrm rot="16200000">
            <a:off x="4267487" y="2308055"/>
            <a:ext cx="249804" cy="2993575"/>
          </a:xfrm>
          <a:prstGeom prst="rect">
            <a:avLst/>
          </a:prstGeom>
          <a:solidFill>
            <a:srgbClr val="FFC000"/>
          </a:solidFill>
          <a:ln w="254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de-DE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7" name="Rechteck 36"/>
          <p:cNvSpPr/>
          <p:nvPr/>
        </p:nvSpPr>
        <p:spPr>
          <a:xfrm rot="16200000">
            <a:off x="4125973" y="1175942"/>
            <a:ext cx="184491" cy="2667000"/>
          </a:xfrm>
          <a:prstGeom prst="rect">
            <a:avLst/>
          </a:prstGeom>
          <a:solidFill>
            <a:srgbClr val="FFC000"/>
          </a:solidFill>
          <a:ln w="254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de-DE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8" name="Rechteck 37"/>
          <p:cNvSpPr/>
          <p:nvPr/>
        </p:nvSpPr>
        <p:spPr>
          <a:xfrm rot="16200000">
            <a:off x="3388654" y="1064174"/>
            <a:ext cx="228030" cy="1889049"/>
          </a:xfrm>
          <a:prstGeom prst="rect">
            <a:avLst/>
          </a:prstGeom>
          <a:solidFill>
            <a:srgbClr val="FFC000"/>
          </a:solidFill>
          <a:ln w="254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de-DE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" name="Inhaltsplatzhalter 2"/>
          <p:cNvSpPr txBox="1">
            <a:spLocks/>
          </p:cNvSpPr>
          <p:nvPr/>
        </p:nvSpPr>
        <p:spPr>
          <a:xfrm>
            <a:off x="1981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 public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gCD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number1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number2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Font typeface="+mj-lt"/>
              <a:buAutoNum type="arabicPeriod"/>
            </a:pPr>
            <a:r>
              <a:rPr lang="de-DE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de-DE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Font typeface="+mj-lt"/>
              <a:buAutoNum type="arabicPeriod"/>
            </a:pPr>
            <a:r>
              <a:rPr lang="de-DE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do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buFont typeface="+mj-lt"/>
              <a:buAutoNum type="arabicPeriod"/>
            </a:pPr>
            <a:r>
              <a:rPr lang="de-DE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de-DE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number1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Font typeface="+mj-lt"/>
              <a:buAutoNum type="arabicPeriod"/>
            </a:pP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      </a:t>
            </a:r>
            <a:r>
              <a:rPr lang="de-DE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number1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Font typeface="+mj-lt"/>
              <a:buAutoNum type="arabicPeriod"/>
            </a:pP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      number1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Font typeface="+mj-lt"/>
              <a:buAutoNum type="arabicPeriod"/>
            </a:pP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      number2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}</a:t>
            </a:r>
          </a:p>
          <a:p>
            <a:pPr>
              <a:buFont typeface="+mj-lt"/>
              <a:buAutoNum type="arabicPeriod" startAt="7"/>
            </a:pP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    </a:t>
            </a:r>
            <a:r>
              <a:rPr lang="de-DE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number1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%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Font typeface="+mj-lt"/>
              <a:buAutoNum type="arabicPeriod" startAt="7"/>
            </a:pPr>
            <a:r>
              <a:rPr lang="de-DE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de-DE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temp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!= 0) {</a:t>
            </a:r>
          </a:p>
          <a:p>
            <a:pPr>
              <a:buFont typeface="+mj-lt"/>
              <a:buAutoNum type="arabicPeriod" startAt="7"/>
            </a:pP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      number1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Font typeface="+mj-lt"/>
              <a:buAutoNum type="arabicPeriod" startAt="7"/>
            </a:pP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      number2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</a:p>
          <a:p>
            <a:pPr>
              <a:buFont typeface="+mj-lt"/>
              <a:buAutoNum type="arabicPeriod" startAt="11"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  <a:r>
              <a:rPr lang="de-DE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!= 0);</a:t>
            </a:r>
          </a:p>
          <a:p>
            <a:pPr>
              <a:buFont typeface="+mj-lt"/>
              <a:buAutoNum type="arabicPeriod" startAt="11"/>
            </a:pPr>
            <a:r>
              <a:rPr lang="de-DE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de-DE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}</a:t>
            </a:r>
          </a:p>
        </p:txBody>
      </p:sp>
      <p:sp>
        <p:nvSpPr>
          <p:cNvPr id="44" name="Rechteck 43"/>
          <p:cNvSpPr/>
          <p:nvPr/>
        </p:nvSpPr>
        <p:spPr>
          <a:xfrm>
            <a:off x="6643046" y="3719952"/>
            <a:ext cx="3259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Statement-</a:t>
            </a:r>
            <a:r>
              <a:rPr lang="en-US" dirty="0" err="1"/>
              <a:t>Überdeckung</a:t>
            </a:r>
            <a:r>
              <a:rPr lang="en-US" dirty="0"/>
              <a:t>: 12 / 12</a:t>
            </a:r>
          </a:p>
        </p:txBody>
      </p:sp>
      <p:sp>
        <p:nvSpPr>
          <p:cNvPr id="45" name="Rechteck 44"/>
          <p:cNvSpPr/>
          <p:nvPr/>
        </p:nvSpPr>
        <p:spPr>
          <a:xfrm>
            <a:off x="6643047" y="3311174"/>
            <a:ext cx="3153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Bsp</a:t>
            </a:r>
            <a:r>
              <a:rPr lang="en-US" dirty="0"/>
              <a:t>: number1 = 6; number2 = 9</a:t>
            </a:r>
          </a:p>
        </p:txBody>
      </p:sp>
    </p:spTree>
    <p:extLst>
      <p:ext uri="{BB962C8B-B14F-4D97-AF65-F5344CB8AC3E}">
        <p14:creationId xmlns:p14="http://schemas.microsoft.com/office/powerpoint/2010/main" val="3645683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0" grpId="0" animBg="1"/>
      <p:bldP spid="41" grpId="0" animBg="1"/>
      <p:bldP spid="42" grpId="0" animBg="1"/>
      <p:bldP spid="13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Inhaltsplatzhalt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gCD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number1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number2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de-DE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de-DE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do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de-DE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number1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      </a:t>
            </a:r>
            <a:r>
              <a:rPr lang="de-DE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number1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      number1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      number2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    </a:t>
            </a:r>
            <a:r>
              <a:rPr lang="de-DE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number1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%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de-DE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temp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!= 0) {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      number1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      number2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  <a:r>
              <a:rPr lang="de-DE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!= 0);</a:t>
            </a:r>
          </a:p>
          <a:p>
            <a:pPr marL="0" indent="0">
              <a:buNone/>
            </a:pPr>
            <a:r>
              <a:rPr lang="de-DE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de-DE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number2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Zweig-Überdeckung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AE60A-B69C-4790-82F7-3882EDF23186}" type="slidenum">
              <a:rPr lang="de-DE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33</a:t>
            </a:fld>
            <a:endParaRPr lang="de-DE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6661661" y="1417639"/>
            <a:ext cx="3906058" cy="5231827"/>
            <a:chOff x="5137661" y="1417638"/>
            <a:chExt cx="3906058" cy="5231827"/>
          </a:xfrm>
        </p:grpSpPr>
        <p:sp>
          <p:nvSpPr>
            <p:cNvPr id="5" name="Raute 4"/>
            <p:cNvSpPr/>
            <p:nvPr/>
          </p:nvSpPr>
          <p:spPr>
            <a:xfrm>
              <a:off x="5652846" y="2329543"/>
              <a:ext cx="2468162" cy="303325"/>
            </a:xfrm>
            <a:prstGeom prst="diamond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200" dirty="0" err="1">
                  <a:solidFill>
                    <a:sysClr val="windowText" lastClr="000000"/>
                  </a:solidFill>
                </a:rPr>
                <a:t>if</a:t>
              </a:r>
              <a:r>
                <a:rPr lang="de-DE" sz="1200" dirty="0">
                  <a:solidFill>
                    <a:sysClr val="windowText" lastClr="000000"/>
                  </a:solidFill>
                </a:rPr>
                <a:t> (num1 &lt; num2)</a:t>
              </a:r>
            </a:p>
          </p:txBody>
        </p:sp>
        <p:cxnSp>
          <p:nvCxnSpPr>
            <p:cNvPr id="6" name="Gerader Verbinder 5"/>
            <p:cNvCxnSpPr>
              <a:cxnSpLocks/>
              <a:stCxn id="5" idx="2"/>
              <a:endCxn id="7" idx="0"/>
            </p:cNvCxnSpPr>
            <p:nvPr/>
          </p:nvCxnSpPr>
          <p:spPr>
            <a:xfrm flipH="1">
              <a:off x="5751673" y="2632868"/>
              <a:ext cx="1135254" cy="2739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hteck 6"/>
            <p:cNvSpPr/>
            <p:nvPr/>
          </p:nvSpPr>
          <p:spPr>
            <a:xfrm>
              <a:off x="5137661" y="2906821"/>
              <a:ext cx="1228023" cy="65858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ysClr val="windowText" lastClr="000000"/>
                  </a:solidFill>
                </a:rPr>
                <a:t>temp = num1;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num1 = num2;</a:t>
              </a:r>
            </a:p>
            <a:p>
              <a:r>
                <a:rPr lang="en-US" sz="1200" dirty="0">
                  <a:solidFill>
                    <a:sysClr val="windowText" lastClr="000000"/>
                  </a:solidFill>
                </a:rPr>
                <a:t>num2 = temp;</a:t>
              </a:r>
            </a:p>
          </p:txBody>
        </p:sp>
        <p:sp>
          <p:nvSpPr>
            <p:cNvPr id="8" name="Rechteck 7"/>
            <p:cNvSpPr/>
            <p:nvPr/>
          </p:nvSpPr>
          <p:spPr>
            <a:xfrm>
              <a:off x="5373827" y="2626297"/>
              <a:ext cx="1075134" cy="191808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 err="1">
                  <a:solidFill>
                    <a:sysClr val="windowText" lastClr="000000"/>
                  </a:solidFill>
                </a:rPr>
                <a:t>true</a:t>
              </a:r>
              <a:endParaRPr lang="de-DE" sz="12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" name="Gerader Verbinder 9"/>
            <p:cNvCxnSpPr>
              <a:cxnSpLocks/>
              <a:stCxn id="61" idx="0"/>
              <a:endCxn id="7" idx="2"/>
            </p:cNvCxnSpPr>
            <p:nvPr/>
          </p:nvCxnSpPr>
          <p:spPr>
            <a:xfrm flipH="1" flipV="1">
              <a:off x="5751673" y="3565406"/>
              <a:ext cx="1133639" cy="3033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/>
            <p:cNvCxnSpPr>
              <a:cxnSpLocks/>
              <a:stCxn id="5" idx="2"/>
              <a:endCxn id="61" idx="0"/>
            </p:cNvCxnSpPr>
            <p:nvPr/>
          </p:nvCxnSpPr>
          <p:spPr>
            <a:xfrm flipH="1">
              <a:off x="6885312" y="2632868"/>
              <a:ext cx="1615" cy="123586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hteck 11"/>
            <p:cNvSpPr/>
            <p:nvPr/>
          </p:nvSpPr>
          <p:spPr>
            <a:xfrm>
              <a:off x="6563190" y="2632868"/>
              <a:ext cx="1075134" cy="191808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 err="1">
                  <a:solidFill>
                    <a:sysClr val="windowText" lastClr="000000"/>
                  </a:solidFill>
                </a:rPr>
                <a:t>false</a:t>
              </a:r>
              <a:endParaRPr lang="de-DE" sz="12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3" name="Gerader Verbinder 12"/>
            <p:cNvCxnSpPr>
              <a:cxnSpLocks/>
              <a:endCxn id="14" idx="0"/>
            </p:cNvCxnSpPr>
            <p:nvPr/>
          </p:nvCxnSpPr>
          <p:spPr>
            <a:xfrm flipH="1">
              <a:off x="6126272" y="4710422"/>
              <a:ext cx="758944" cy="4723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hteck 13"/>
            <p:cNvSpPr/>
            <p:nvPr/>
          </p:nvSpPr>
          <p:spPr>
            <a:xfrm>
              <a:off x="5519854" y="5182726"/>
              <a:ext cx="1212836" cy="43407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200" dirty="0">
                  <a:solidFill>
                    <a:sysClr val="windowText" lastClr="000000"/>
                  </a:solidFill>
                </a:rPr>
                <a:t>num1 = num2;</a:t>
              </a:r>
            </a:p>
            <a:p>
              <a:r>
                <a:rPr lang="de-DE" sz="1200" dirty="0">
                  <a:solidFill>
                    <a:sysClr val="windowText" lastClr="000000"/>
                  </a:solidFill>
                </a:rPr>
                <a:t>num2 = </a:t>
              </a:r>
              <a:r>
                <a:rPr lang="de-DE" sz="1200" dirty="0" err="1">
                  <a:solidFill>
                    <a:sysClr val="windowText" lastClr="000000"/>
                  </a:solidFill>
                </a:rPr>
                <a:t>temp</a:t>
              </a:r>
              <a:r>
                <a:rPr lang="de-DE" sz="1200" dirty="0">
                  <a:solidFill>
                    <a:sysClr val="windowText" lastClr="000000"/>
                  </a:solidFill>
                </a:rPr>
                <a:t>;</a:t>
              </a:r>
            </a:p>
          </p:txBody>
        </p:sp>
        <p:sp>
          <p:nvSpPr>
            <p:cNvPr id="15" name="Rechteck 14"/>
            <p:cNvSpPr/>
            <p:nvPr/>
          </p:nvSpPr>
          <p:spPr>
            <a:xfrm>
              <a:off x="5741749" y="4829253"/>
              <a:ext cx="1075134" cy="191808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 err="1">
                  <a:solidFill>
                    <a:sysClr val="windowText" lastClr="000000"/>
                  </a:solidFill>
                </a:rPr>
                <a:t>true</a:t>
              </a:r>
              <a:endParaRPr lang="de-DE" sz="12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6" name="Gerader Verbinder 15"/>
            <p:cNvCxnSpPr>
              <a:cxnSpLocks/>
              <a:stCxn id="88" idx="0"/>
              <a:endCxn id="14" idx="2"/>
            </p:cNvCxnSpPr>
            <p:nvPr/>
          </p:nvCxnSpPr>
          <p:spPr>
            <a:xfrm flipH="1" flipV="1">
              <a:off x="6126272" y="5616798"/>
              <a:ext cx="758943" cy="1644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/>
            <p:cNvCxnSpPr>
              <a:cxnSpLocks/>
              <a:stCxn id="69" idx="2"/>
              <a:endCxn id="88" idx="0"/>
            </p:cNvCxnSpPr>
            <p:nvPr/>
          </p:nvCxnSpPr>
          <p:spPr>
            <a:xfrm>
              <a:off x="6885215" y="4705463"/>
              <a:ext cx="0" cy="10757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Rechteck 17"/>
            <p:cNvSpPr/>
            <p:nvPr/>
          </p:nvSpPr>
          <p:spPr>
            <a:xfrm>
              <a:off x="6579153" y="4824776"/>
              <a:ext cx="1075134" cy="191808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 err="1">
                  <a:solidFill>
                    <a:sysClr val="windowText" lastClr="000000"/>
                  </a:solidFill>
                </a:rPr>
                <a:t>false</a:t>
              </a:r>
              <a:endParaRPr lang="de-DE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Rechteck 19"/>
            <p:cNvSpPr/>
            <p:nvPr/>
          </p:nvSpPr>
          <p:spPr>
            <a:xfrm>
              <a:off x="6347648" y="6457657"/>
              <a:ext cx="1075134" cy="19180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 err="1">
                  <a:solidFill>
                    <a:sysClr val="windowText" lastClr="000000"/>
                  </a:solidFill>
                </a:rPr>
                <a:t>return</a:t>
              </a:r>
              <a:r>
                <a:rPr lang="de-DE" sz="1200" dirty="0">
                  <a:solidFill>
                    <a:sysClr val="windowText" lastClr="000000"/>
                  </a:solidFill>
                </a:rPr>
                <a:t> num2;</a:t>
              </a:r>
            </a:p>
          </p:txBody>
        </p:sp>
        <p:cxnSp>
          <p:nvCxnSpPr>
            <p:cNvPr id="21" name="Gerader Verbinder 20"/>
            <p:cNvCxnSpPr>
              <a:cxnSpLocks/>
              <a:stCxn id="20" idx="0"/>
              <a:endCxn id="88" idx="2"/>
            </p:cNvCxnSpPr>
            <p:nvPr/>
          </p:nvCxnSpPr>
          <p:spPr>
            <a:xfrm flipV="1">
              <a:off x="6885215" y="6084562"/>
              <a:ext cx="0" cy="37309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Rechteck 34"/>
            <p:cNvSpPr/>
            <p:nvPr/>
          </p:nvSpPr>
          <p:spPr>
            <a:xfrm>
              <a:off x="6347648" y="1417638"/>
              <a:ext cx="1075134" cy="19180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 err="1">
                  <a:solidFill>
                    <a:sysClr val="windowText" lastClr="000000"/>
                  </a:solidFill>
                </a:rPr>
                <a:t>int</a:t>
              </a:r>
              <a:r>
                <a:rPr lang="de-DE" sz="1200" dirty="0">
                  <a:solidFill>
                    <a:sysClr val="windowText" lastClr="000000"/>
                  </a:solidFill>
                </a:rPr>
                <a:t> </a:t>
              </a:r>
              <a:r>
                <a:rPr lang="de-DE" sz="1200" dirty="0" err="1">
                  <a:solidFill>
                    <a:sysClr val="windowText" lastClr="000000"/>
                  </a:solidFill>
                </a:rPr>
                <a:t>temp</a:t>
              </a:r>
              <a:r>
                <a:rPr lang="de-DE" sz="1200" dirty="0">
                  <a:solidFill>
                    <a:sysClr val="windowText" lastClr="000000"/>
                  </a:solidFill>
                </a:rPr>
                <a:t>;</a:t>
              </a:r>
            </a:p>
          </p:txBody>
        </p:sp>
        <p:sp>
          <p:nvSpPr>
            <p:cNvPr id="36" name="Rechteck 35"/>
            <p:cNvSpPr/>
            <p:nvPr/>
          </p:nvSpPr>
          <p:spPr>
            <a:xfrm>
              <a:off x="6347648" y="1863782"/>
              <a:ext cx="1075134" cy="19180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ysClr val="windowText" lastClr="000000"/>
                  </a:solidFill>
                </a:rPr>
                <a:t>do</a:t>
              </a:r>
            </a:p>
          </p:txBody>
        </p:sp>
        <p:cxnSp>
          <p:nvCxnSpPr>
            <p:cNvPr id="37" name="Gerader Verbinder 36"/>
            <p:cNvCxnSpPr>
              <a:cxnSpLocks/>
              <a:stCxn id="36" idx="2"/>
              <a:endCxn id="5" idx="0"/>
            </p:cNvCxnSpPr>
            <p:nvPr/>
          </p:nvCxnSpPr>
          <p:spPr>
            <a:xfrm>
              <a:off x="6885215" y="2055590"/>
              <a:ext cx="1712" cy="2739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Gerader Verbinder 37"/>
            <p:cNvCxnSpPr>
              <a:cxnSpLocks/>
              <a:stCxn id="35" idx="2"/>
              <a:endCxn id="36" idx="0"/>
            </p:cNvCxnSpPr>
            <p:nvPr/>
          </p:nvCxnSpPr>
          <p:spPr>
            <a:xfrm>
              <a:off x="6885215" y="1609446"/>
              <a:ext cx="0" cy="2543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Rechteck 60"/>
            <p:cNvSpPr/>
            <p:nvPr/>
          </p:nvSpPr>
          <p:spPr>
            <a:xfrm>
              <a:off x="6010508" y="3868731"/>
              <a:ext cx="1749608" cy="23651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 err="1">
                  <a:solidFill>
                    <a:sysClr val="windowText" lastClr="000000"/>
                  </a:solidFill>
                </a:rPr>
                <a:t>temp</a:t>
              </a:r>
              <a:r>
                <a:rPr lang="de-DE" sz="1200" dirty="0">
                  <a:solidFill>
                    <a:sysClr val="windowText" lastClr="000000"/>
                  </a:solidFill>
                </a:rPr>
                <a:t> = num1 % num2</a:t>
              </a:r>
            </a:p>
          </p:txBody>
        </p:sp>
        <p:cxnSp>
          <p:nvCxnSpPr>
            <p:cNvPr id="66" name="Gerader Verbinder 65"/>
            <p:cNvCxnSpPr>
              <a:cxnSpLocks/>
              <a:stCxn id="61" idx="2"/>
              <a:endCxn id="69" idx="0"/>
            </p:cNvCxnSpPr>
            <p:nvPr/>
          </p:nvCxnSpPr>
          <p:spPr>
            <a:xfrm flipH="1">
              <a:off x="6885215" y="4105249"/>
              <a:ext cx="97" cy="2968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aute 68"/>
            <p:cNvSpPr/>
            <p:nvPr/>
          </p:nvSpPr>
          <p:spPr>
            <a:xfrm>
              <a:off x="5651134" y="4402138"/>
              <a:ext cx="2468162" cy="303325"/>
            </a:xfrm>
            <a:prstGeom prst="diamond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200" dirty="0" err="1">
                  <a:solidFill>
                    <a:sysClr val="windowText" lastClr="000000"/>
                  </a:solidFill>
                </a:rPr>
                <a:t>if</a:t>
              </a:r>
              <a:r>
                <a:rPr lang="de-DE" sz="1200" dirty="0">
                  <a:solidFill>
                    <a:sysClr val="windowText" lastClr="000000"/>
                  </a:solidFill>
                </a:rPr>
                <a:t> (</a:t>
              </a:r>
              <a:r>
                <a:rPr lang="de-DE" sz="1200" dirty="0" err="1">
                  <a:solidFill>
                    <a:sysClr val="windowText" lastClr="000000"/>
                  </a:solidFill>
                </a:rPr>
                <a:t>temp</a:t>
              </a:r>
              <a:r>
                <a:rPr lang="de-DE" sz="1200" dirty="0">
                  <a:solidFill>
                    <a:sysClr val="windowText" lastClr="000000"/>
                  </a:solidFill>
                </a:rPr>
                <a:t> != 0)</a:t>
              </a:r>
            </a:p>
          </p:txBody>
        </p:sp>
        <p:cxnSp>
          <p:nvCxnSpPr>
            <p:cNvPr id="85" name="Verbinder: gekrümmt 84"/>
            <p:cNvCxnSpPr>
              <a:cxnSpLocks/>
              <a:stCxn id="88" idx="3"/>
              <a:endCxn id="36" idx="3"/>
            </p:cNvCxnSpPr>
            <p:nvPr/>
          </p:nvCxnSpPr>
          <p:spPr>
            <a:xfrm flipH="1" flipV="1">
              <a:off x="7422782" y="1959686"/>
              <a:ext cx="696514" cy="3973214"/>
            </a:xfrm>
            <a:prstGeom prst="curvedConnector3">
              <a:avLst>
                <a:gd name="adj1" fmla="val -84053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8" name="Raute 87"/>
            <p:cNvSpPr/>
            <p:nvPr/>
          </p:nvSpPr>
          <p:spPr>
            <a:xfrm>
              <a:off x="5651134" y="5781237"/>
              <a:ext cx="2468162" cy="303325"/>
            </a:xfrm>
            <a:prstGeom prst="diamond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200" dirty="0" err="1">
                  <a:solidFill>
                    <a:sysClr val="windowText" lastClr="000000"/>
                  </a:solidFill>
                </a:rPr>
                <a:t>while</a:t>
              </a:r>
              <a:r>
                <a:rPr lang="de-DE" sz="1200" dirty="0">
                  <a:solidFill>
                    <a:sysClr val="windowText" lastClr="000000"/>
                  </a:solidFill>
                </a:rPr>
                <a:t> (</a:t>
              </a:r>
              <a:r>
                <a:rPr lang="de-DE" sz="1200" dirty="0" err="1">
                  <a:solidFill>
                    <a:sysClr val="windowText" lastClr="000000"/>
                  </a:solidFill>
                </a:rPr>
                <a:t>temp</a:t>
              </a:r>
              <a:r>
                <a:rPr lang="de-DE" sz="1200" dirty="0">
                  <a:solidFill>
                    <a:sysClr val="windowText" lastClr="000000"/>
                  </a:solidFill>
                </a:rPr>
                <a:t> != 0)</a:t>
              </a:r>
            </a:p>
          </p:txBody>
        </p:sp>
        <p:sp>
          <p:nvSpPr>
            <p:cNvPr id="98" name="Rechteck 97"/>
            <p:cNvSpPr/>
            <p:nvPr/>
          </p:nvSpPr>
          <p:spPr>
            <a:xfrm>
              <a:off x="7968585" y="5721019"/>
              <a:ext cx="1075134" cy="191808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 err="1">
                  <a:solidFill>
                    <a:sysClr val="windowText" lastClr="000000"/>
                  </a:solidFill>
                </a:rPr>
                <a:t>true</a:t>
              </a:r>
              <a:endParaRPr lang="de-DE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9" name="Rechteck 98"/>
            <p:cNvSpPr/>
            <p:nvPr/>
          </p:nvSpPr>
          <p:spPr>
            <a:xfrm>
              <a:off x="6550104" y="6070384"/>
              <a:ext cx="1075134" cy="191808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 err="1">
                  <a:solidFill>
                    <a:sysClr val="windowText" lastClr="000000"/>
                  </a:solidFill>
                </a:rPr>
                <a:t>false</a:t>
              </a:r>
              <a:endParaRPr lang="de-DE" sz="120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00" name="Rechteck 99"/>
          <p:cNvSpPr/>
          <p:nvPr/>
        </p:nvSpPr>
        <p:spPr>
          <a:xfrm>
            <a:off x="3634471" y="5796956"/>
            <a:ext cx="3153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Bsp</a:t>
            </a:r>
            <a:r>
              <a:rPr lang="en-US" dirty="0"/>
              <a:t>: number1 = 6; number2 = 9</a:t>
            </a:r>
          </a:p>
        </p:txBody>
      </p:sp>
      <p:cxnSp>
        <p:nvCxnSpPr>
          <p:cNvPr id="33" name="Gerader Verbinder 32"/>
          <p:cNvCxnSpPr>
            <a:cxnSpLocks/>
            <a:stCxn id="35" idx="2"/>
            <a:endCxn id="36" idx="0"/>
          </p:cNvCxnSpPr>
          <p:nvPr/>
        </p:nvCxnSpPr>
        <p:spPr>
          <a:xfrm>
            <a:off x="8409215" y="1609446"/>
            <a:ext cx="0" cy="254336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Gerader Verbinder 38"/>
          <p:cNvCxnSpPr>
            <a:cxnSpLocks/>
            <a:stCxn id="5" idx="0"/>
            <a:endCxn id="36" idx="2"/>
          </p:cNvCxnSpPr>
          <p:nvPr/>
        </p:nvCxnSpPr>
        <p:spPr>
          <a:xfrm flipH="1" flipV="1">
            <a:off x="8409215" y="2055591"/>
            <a:ext cx="1712" cy="273953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cxnSpLocks/>
            <a:stCxn id="5" idx="2"/>
            <a:endCxn id="7" idx="0"/>
          </p:cNvCxnSpPr>
          <p:nvPr/>
        </p:nvCxnSpPr>
        <p:spPr>
          <a:xfrm flipH="1">
            <a:off x="7275673" y="2632869"/>
            <a:ext cx="1135254" cy="273953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Gerader Verbinder 42"/>
          <p:cNvCxnSpPr>
            <a:cxnSpLocks/>
            <a:stCxn id="61" idx="0"/>
            <a:endCxn id="7" idx="2"/>
          </p:cNvCxnSpPr>
          <p:nvPr/>
        </p:nvCxnSpPr>
        <p:spPr>
          <a:xfrm flipH="1" flipV="1">
            <a:off x="7275674" y="3565407"/>
            <a:ext cx="1133639" cy="303325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6" name="Gerader Verbinder 45"/>
          <p:cNvCxnSpPr>
            <a:cxnSpLocks/>
            <a:stCxn id="61" idx="2"/>
            <a:endCxn id="69" idx="0"/>
          </p:cNvCxnSpPr>
          <p:nvPr/>
        </p:nvCxnSpPr>
        <p:spPr>
          <a:xfrm flipH="1">
            <a:off x="8409216" y="4105250"/>
            <a:ext cx="97" cy="296889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9" name="Gerader Verbinder 48"/>
          <p:cNvCxnSpPr>
            <a:cxnSpLocks/>
            <a:stCxn id="14" idx="0"/>
            <a:endCxn id="69" idx="2"/>
          </p:cNvCxnSpPr>
          <p:nvPr/>
        </p:nvCxnSpPr>
        <p:spPr>
          <a:xfrm flipV="1">
            <a:off x="7650273" y="4705464"/>
            <a:ext cx="758943" cy="477263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" name="Gerader Verbinder 52"/>
          <p:cNvCxnSpPr>
            <a:cxnSpLocks/>
            <a:stCxn id="14" idx="2"/>
            <a:endCxn id="88" idx="0"/>
          </p:cNvCxnSpPr>
          <p:nvPr/>
        </p:nvCxnSpPr>
        <p:spPr>
          <a:xfrm>
            <a:off x="7650273" y="5616799"/>
            <a:ext cx="758943" cy="164439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" name="Verbinder: gekrümmt 84"/>
          <p:cNvCxnSpPr>
            <a:cxnSpLocks/>
            <a:stCxn id="88" idx="3"/>
            <a:endCxn id="36" idx="3"/>
          </p:cNvCxnSpPr>
          <p:nvPr/>
        </p:nvCxnSpPr>
        <p:spPr>
          <a:xfrm flipH="1" flipV="1">
            <a:off x="8946782" y="1959686"/>
            <a:ext cx="696514" cy="3973214"/>
          </a:xfrm>
          <a:prstGeom prst="curvedConnector3">
            <a:avLst>
              <a:gd name="adj1" fmla="val -83065"/>
            </a:avLst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" name="Gerader Verbinder 63"/>
          <p:cNvCxnSpPr>
            <a:cxnSpLocks/>
            <a:stCxn id="61" idx="0"/>
            <a:endCxn id="5" idx="2"/>
          </p:cNvCxnSpPr>
          <p:nvPr/>
        </p:nvCxnSpPr>
        <p:spPr>
          <a:xfrm flipV="1">
            <a:off x="8409313" y="2632869"/>
            <a:ext cx="1615" cy="1235863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7" name="Gerader Verbinder 66"/>
          <p:cNvCxnSpPr>
            <a:cxnSpLocks/>
            <a:stCxn id="88" idx="0"/>
            <a:endCxn id="69" idx="2"/>
          </p:cNvCxnSpPr>
          <p:nvPr/>
        </p:nvCxnSpPr>
        <p:spPr>
          <a:xfrm flipV="1">
            <a:off x="8409215" y="4705463"/>
            <a:ext cx="0" cy="1075774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0" name="Gerader Verbinder 69"/>
          <p:cNvCxnSpPr>
            <a:cxnSpLocks/>
            <a:stCxn id="20" idx="0"/>
            <a:endCxn id="88" idx="2"/>
          </p:cNvCxnSpPr>
          <p:nvPr/>
        </p:nvCxnSpPr>
        <p:spPr>
          <a:xfrm flipV="1">
            <a:off x="8409215" y="6084563"/>
            <a:ext cx="0" cy="373095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198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Anweisungs- vs. Zweigüberdeckung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52596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calculate(</a:t>
            </a:r>
            <a:r>
              <a:rPr lang="en-US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nsolas" panose="020B0609020204030204" pitchFamily="49" charset="0"/>
              </a:rPr>
              <a:t>input1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nsolas" panose="020B0609020204030204" pitchFamily="49" charset="0"/>
              </a:rPr>
              <a:t>input2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pPr>
              <a:buFont typeface="+mj-lt"/>
              <a:buAutoNum type="arabicPeriod"/>
            </a:pPr>
            <a:r>
              <a:rPr lang="de-DE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de-DE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input1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&gt; 5)</a:t>
            </a:r>
          </a:p>
          <a:p>
            <a:pPr>
              <a:buFont typeface="+mj-lt"/>
              <a:buAutoNum type="arabicPeriod"/>
            </a:pP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    input1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--;</a:t>
            </a:r>
          </a:p>
          <a:p>
            <a:pPr>
              <a:buFont typeface="+mj-lt"/>
              <a:buAutoNum type="arabicPeriod"/>
            </a:pPr>
            <a:r>
              <a:rPr lang="de-DE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de-DE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input2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&lt; 5)</a:t>
            </a:r>
          </a:p>
          <a:p>
            <a:pPr>
              <a:buFont typeface="+mj-lt"/>
              <a:buAutoNum type="arabicPeriod"/>
            </a:pP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    input2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pPr>
              <a:buFont typeface="+mj-lt"/>
              <a:buAutoNum type="arabicPeriod"/>
            </a:pPr>
            <a:r>
              <a:rPr lang="de-DE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de-DE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z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input2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input1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Font typeface="+mj-lt"/>
              <a:buAutoNum type="arabicPeriod"/>
            </a:pPr>
            <a:r>
              <a:rPr lang="de-DE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de-DE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z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Font typeface="+mj-lt"/>
              <a:buAutoNum type="arabicPeriod"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AE60A-B69C-4790-82F7-3882EDF23186}" type="slidenum">
              <a:rPr lang="de-DE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34</a:t>
            </a:fld>
            <a:endParaRPr lang="de-DE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Raute 4"/>
          <p:cNvSpPr/>
          <p:nvPr/>
        </p:nvSpPr>
        <p:spPr>
          <a:xfrm>
            <a:off x="6226629" y="2329544"/>
            <a:ext cx="1600200" cy="303325"/>
          </a:xfrm>
          <a:prstGeom prst="diamond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if</a:t>
            </a:r>
            <a:r>
              <a:rPr lang="de-DE" sz="1200" dirty="0">
                <a:solidFill>
                  <a:sysClr val="windowText" lastClr="000000"/>
                </a:solidFill>
              </a:rPr>
              <a:t> (i1 &gt; 0)</a:t>
            </a:r>
          </a:p>
        </p:txBody>
      </p:sp>
      <p:cxnSp>
        <p:nvCxnSpPr>
          <p:cNvPr id="7" name="Gerader Verbinder 6"/>
          <p:cNvCxnSpPr>
            <a:cxnSpLocks/>
            <a:stCxn id="5" idx="2"/>
            <a:endCxn id="8" idx="0"/>
          </p:cNvCxnSpPr>
          <p:nvPr/>
        </p:nvCxnSpPr>
        <p:spPr>
          <a:xfrm flipH="1">
            <a:off x="6320777" y="2632868"/>
            <a:ext cx="705953" cy="460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/>
          <p:cNvSpPr/>
          <p:nvPr/>
        </p:nvSpPr>
        <p:spPr>
          <a:xfrm>
            <a:off x="5783209" y="3092956"/>
            <a:ext cx="1075134" cy="19180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ysClr val="windowText" lastClr="000000"/>
                </a:solidFill>
              </a:rPr>
              <a:t>i1--;</a:t>
            </a:r>
          </a:p>
        </p:txBody>
      </p:sp>
      <p:sp>
        <p:nvSpPr>
          <p:cNvPr id="11" name="Rechteck 10"/>
          <p:cNvSpPr/>
          <p:nvPr/>
        </p:nvSpPr>
        <p:spPr>
          <a:xfrm>
            <a:off x="5867402" y="2739483"/>
            <a:ext cx="1075134" cy="19180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true</a:t>
            </a:r>
            <a:endParaRPr lang="de-DE" sz="1200" dirty="0">
              <a:solidFill>
                <a:sysClr val="windowText" lastClr="000000"/>
              </a:solidFill>
            </a:endParaRPr>
          </a:p>
        </p:txBody>
      </p:sp>
      <p:sp>
        <p:nvSpPr>
          <p:cNvPr id="12" name="Raute 11"/>
          <p:cNvSpPr/>
          <p:nvPr/>
        </p:nvSpPr>
        <p:spPr>
          <a:xfrm>
            <a:off x="6226629" y="3738027"/>
            <a:ext cx="1600200" cy="303325"/>
          </a:xfrm>
          <a:prstGeom prst="diamond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if</a:t>
            </a:r>
            <a:r>
              <a:rPr lang="de-DE" sz="1200" dirty="0">
                <a:solidFill>
                  <a:sysClr val="windowText" lastClr="000000"/>
                </a:solidFill>
              </a:rPr>
              <a:t> (i2 &lt; 5)</a:t>
            </a:r>
          </a:p>
        </p:txBody>
      </p:sp>
      <p:cxnSp>
        <p:nvCxnSpPr>
          <p:cNvPr id="13" name="Gerader Verbinder 12"/>
          <p:cNvCxnSpPr>
            <a:cxnSpLocks/>
            <a:stCxn id="12" idx="0"/>
            <a:endCxn id="8" idx="2"/>
          </p:cNvCxnSpPr>
          <p:nvPr/>
        </p:nvCxnSpPr>
        <p:spPr>
          <a:xfrm flipH="1" flipV="1">
            <a:off x="6320777" y="3284764"/>
            <a:ext cx="705953" cy="4532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cxnSpLocks/>
            <a:stCxn id="5" idx="2"/>
            <a:endCxn id="12" idx="0"/>
          </p:cNvCxnSpPr>
          <p:nvPr/>
        </p:nvCxnSpPr>
        <p:spPr>
          <a:xfrm>
            <a:off x="7026729" y="2632868"/>
            <a:ext cx="0" cy="11051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hteck 31"/>
          <p:cNvSpPr/>
          <p:nvPr/>
        </p:nvSpPr>
        <p:spPr>
          <a:xfrm>
            <a:off x="6673752" y="2735315"/>
            <a:ext cx="1075134" cy="19180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false</a:t>
            </a:r>
            <a:endParaRPr lang="de-DE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37" name="Gerader Verbinder 36"/>
          <p:cNvCxnSpPr>
            <a:cxnSpLocks/>
            <a:stCxn id="12" idx="2"/>
            <a:endCxn id="38" idx="0"/>
          </p:cNvCxnSpPr>
          <p:nvPr/>
        </p:nvCxnSpPr>
        <p:spPr>
          <a:xfrm flipH="1">
            <a:off x="6336637" y="4041351"/>
            <a:ext cx="690092" cy="472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hteck 37"/>
          <p:cNvSpPr/>
          <p:nvPr/>
        </p:nvSpPr>
        <p:spPr>
          <a:xfrm>
            <a:off x="5799070" y="4513655"/>
            <a:ext cx="1075134" cy="19180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ysClr val="windowText" lastClr="000000"/>
                </a:solidFill>
              </a:rPr>
              <a:t>i2++;</a:t>
            </a:r>
          </a:p>
        </p:txBody>
      </p:sp>
      <p:sp>
        <p:nvSpPr>
          <p:cNvPr id="39" name="Rechteck 38"/>
          <p:cNvSpPr/>
          <p:nvPr/>
        </p:nvSpPr>
        <p:spPr>
          <a:xfrm>
            <a:off x="5883263" y="4160182"/>
            <a:ext cx="1075134" cy="19180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true</a:t>
            </a:r>
            <a:endParaRPr lang="de-DE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40" name="Gerader Verbinder 39"/>
          <p:cNvCxnSpPr>
            <a:cxnSpLocks/>
            <a:stCxn id="45" idx="0"/>
            <a:endCxn id="38" idx="2"/>
          </p:cNvCxnSpPr>
          <p:nvPr/>
        </p:nvCxnSpPr>
        <p:spPr>
          <a:xfrm flipH="1" flipV="1">
            <a:off x="6336637" y="4705464"/>
            <a:ext cx="690092" cy="47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>
            <a:cxnSpLocks/>
            <a:stCxn id="12" idx="2"/>
            <a:endCxn id="45" idx="0"/>
          </p:cNvCxnSpPr>
          <p:nvPr/>
        </p:nvCxnSpPr>
        <p:spPr>
          <a:xfrm>
            <a:off x="7026729" y="4041352"/>
            <a:ext cx="0" cy="11365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hteck 41"/>
          <p:cNvSpPr/>
          <p:nvPr/>
        </p:nvSpPr>
        <p:spPr>
          <a:xfrm>
            <a:off x="6681683" y="4156015"/>
            <a:ext cx="1075134" cy="19180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false</a:t>
            </a:r>
            <a:endParaRPr lang="de-DE" sz="1200" dirty="0">
              <a:solidFill>
                <a:sysClr val="windowText" lastClr="000000"/>
              </a:solidFill>
            </a:endParaRPr>
          </a:p>
        </p:txBody>
      </p:sp>
      <p:sp>
        <p:nvSpPr>
          <p:cNvPr id="45" name="Rechteck 44"/>
          <p:cNvSpPr/>
          <p:nvPr/>
        </p:nvSpPr>
        <p:spPr>
          <a:xfrm>
            <a:off x="6489162" y="5177914"/>
            <a:ext cx="1075134" cy="19180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ysClr val="windowText" lastClr="000000"/>
                </a:solidFill>
              </a:rPr>
              <a:t>z = i2/i1</a:t>
            </a:r>
          </a:p>
        </p:txBody>
      </p:sp>
      <p:sp>
        <p:nvSpPr>
          <p:cNvPr id="48" name="Rechteck 47"/>
          <p:cNvSpPr/>
          <p:nvPr/>
        </p:nvSpPr>
        <p:spPr>
          <a:xfrm>
            <a:off x="6489162" y="5576715"/>
            <a:ext cx="1075134" cy="19180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return</a:t>
            </a:r>
            <a:r>
              <a:rPr lang="de-DE" sz="1200" dirty="0">
                <a:solidFill>
                  <a:sysClr val="windowText" lastClr="000000"/>
                </a:solidFill>
              </a:rPr>
              <a:t> z;</a:t>
            </a:r>
          </a:p>
        </p:txBody>
      </p:sp>
      <p:cxnSp>
        <p:nvCxnSpPr>
          <p:cNvPr id="49" name="Gerader Verbinder 48"/>
          <p:cNvCxnSpPr>
            <a:cxnSpLocks/>
            <a:stCxn id="48" idx="0"/>
            <a:endCxn id="45" idx="2"/>
          </p:cNvCxnSpPr>
          <p:nvPr/>
        </p:nvCxnSpPr>
        <p:spPr>
          <a:xfrm flipV="1">
            <a:off x="7026729" y="5369723"/>
            <a:ext cx="0" cy="2069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echteck 53"/>
          <p:cNvSpPr/>
          <p:nvPr/>
        </p:nvSpPr>
        <p:spPr>
          <a:xfrm>
            <a:off x="2190789" y="4970859"/>
            <a:ext cx="2706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Bsp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 input1 = 0; input2 = 5 </a:t>
            </a:r>
          </a:p>
        </p:txBody>
      </p:sp>
      <p:cxnSp>
        <p:nvCxnSpPr>
          <p:cNvPr id="56" name="Gerader Verbinder 55"/>
          <p:cNvCxnSpPr>
            <a:cxnSpLocks/>
            <a:stCxn id="5" idx="2"/>
            <a:endCxn id="8" idx="0"/>
          </p:cNvCxnSpPr>
          <p:nvPr/>
        </p:nvCxnSpPr>
        <p:spPr>
          <a:xfrm flipH="1">
            <a:off x="6320777" y="2632868"/>
            <a:ext cx="705953" cy="460088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8" name="Gerader Verbinder 57"/>
          <p:cNvCxnSpPr>
            <a:cxnSpLocks/>
            <a:stCxn id="12" idx="0"/>
            <a:endCxn id="8" idx="2"/>
          </p:cNvCxnSpPr>
          <p:nvPr/>
        </p:nvCxnSpPr>
        <p:spPr>
          <a:xfrm flipH="1" flipV="1">
            <a:off x="6320777" y="3284764"/>
            <a:ext cx="705953" cy="453262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" name="Gerader Verbinder 62"/>
          <p:cNvCxnSpPr>
            <a:cxnSpLocks/>
            <a:stCxn id="12" idx="2"/>
            <a:endCxn id="38" idx="0"/>
          </p:cNvCxnSpPr>
          <p:nvPr/>
        </p:nvCxnSpPr>
        <p:spPr>
          <a:xfrm flipH="1">
            <a:off x="6336637" y="4041351"/>
            <a:ext cx="690092" cy="472304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8" name="Gerader Verbinder 67"/>
          <p:cNvCxnSpPr>
            <a:cxnSpLocks/>
            <a:stCxn id="45" idx="0"/>
            <a:endCxn id="38" idx="2"/>
          </p:cNvCxnSpPr>
          <p:nvPr/>
        </p:nvCxnSpPr>
        <p:spPr>
          <a:xfrm flipH="1" flipV="1">
            <a:off x="6336637" y="4705464"/>
            <a:ext cx="690092" cy="472451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1" name="Gerader Verbinder 70"/>
          <p:cNvCxnSpPr>
            <a:cxnSpLocks/>
            <a:stCxn id="48" idx="0"/>
            <a:endCxn id="45" idx="2"/>
          </p:cNvCxnSpPr>
          <p:nvPr/>
        </p:nvCxnSpPr>
        <p:spPr>
          <a:xfrm flipV="1">
            <a:off x="7026729" y="5369723"/>
            <a:ext cx="0" cy="206993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5" name="Rechteck 74"/>
          <p:cNvSpPr/>
          <p:nvPr/>
        </p:nvSpPr>
        <p:spPr>
          <a:xfrm>
            <a:off x="7613361" y="2969530"/>
            <a:ext cx="30680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Anweisungsüberdeckung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: 100%</a:t>
            </a:r>
          </a:p>
        </p:txBody>
      </p:sp>
      <p:sp>
        <p:nvSpPr>
          <p:cNvPr id="76" name="Rechteck 75"/>
          <p:cNvSpPr/>
          <p:nvPr/>
        </p:nvSpPr>
        <p:spPr>
          <a:xfrm>
            <a:off x="7613361" y="3325924"/>
            <a:ext cx="30680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Zweigüberdeckung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: 71%</a:t>
            </a:r>
          </a:p>
        </p:txBody>
      </p:sp>
      <p:cxnSp>
        <p:nvCxnSpPr>
          <p:cNvPr id="77" name="Gerader Verbinder 76"/>
          <p:cNvCxnSpPr>
            <a:cxnSpLocks/>
            <a:stCxn id="5" idx="2"/>
            <a:endCxn id="12" idx="0"/>
          </p:cNvCxnSpPr>
          <p:nvPr/>
        </p:nvCxnSpPr>
        <p:spPr>
          <a:xfrm>
            <a:off x="7026729" y="2632868"/>
            <a:ext cx="0" cy="1105158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" name="Gerader Verbinder 80"/>
          <p:cNvCxnSpPr>
            <a:cxnSpLocks/>
            <a:stCxn id="45" idx="0"/>
            <a:endCxn id="12" idx="2"/>
          </p:cNvCxnSpPr>
          <p:nvPr/>
        </p:nvCxnSpPr>
        <p:spPr>
          <a:xfrm flipV="1">
            <a:off x="7026729" y="4041352"/>
            <a:ext cx="0" cy="113656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5" name="Gerader Verbinder 84"/>
          <p:cNvCxnSpPr>
            <a:cxnSpLocks/>
            <a:stCxn id="48" idx="0"/>
            <a:endCxn id="45" idx="2"/>
          </p:cNvCxnSpPr>
          <p:nvPr/>
        </p:nvCxnSpPr>
        <p:spPr>
          <a:xfrm flipV="1">
            <a:off x="7026729" y="5369723"/>
            <a:ext cx="0" cy="20699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8" name="Rechteck 87"/>
          <p:cNvSpPr/>
          <p:nvPr/>
        </p:nvSpPr>
        <p:spPr>
          <a:xfrm>
            <a:off x="7618377" y="4082505"/>
            <a:ext cx="30680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accent2"/>
                </a:solidFill>
              </a:rPr>
              <a:t>Anweisungsüberdeckung</a:t>
            </a:r>
            <a:r>
              <a:rPr lang="en-US" sz="1600" dirty="0">
                <a:solidFill>
                  <a:schemeClr val="accent2"/>
                </a:solidFill>
              </a:rPr>
              <a:t>: 67%</a:t>
            </a:r>
          </a:p>
        </p:txBody>
      </p:sp>
      <p:sp>
        <p:nvSpPr>
          <p:cNvPr id="89" name="Rechteck 88"/>
          <p:cNvSpPr/>
          <p:nvPr/>
        </p:nvSpPr>
        <p:spPr>
          <a:xfrm>
            <a:off x="7618377" y="4438899"/>
            <a:ext cx="30680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accent2"/>
                </a:solidFill>
              </a:rPr>
              <a:t>Zweigüberdeckung</a:t>
            </a:r>
            <a:r>
              <a:rPr lang="en-US" sz="1600" dirty="0">
                <a:solidFill>
                  <a:schemeClr val="accent2"/>
                </a:solidFill>
              </a:rPr>
              <a:t>: 43%</a:t>
            </a:r>
          </a:p>
        </p:txBody>
      </p:sp>
      <p:sp>
        <p:nvSpPr>
          <p:cNvPr id="109" name="Rechteck 108"/>
          <p:cNvSpPr/>
          <p:nvPr/>
        </p:nvSpPr>
        <p:spPr>
          <a:xfrm>
            <a:off x="2190788" y="4645970"/>
            <a:ext cx="2706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Bsp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: input1 = 2; input2 = 3 </a:t>
            </a:r>
          </a:p>
        </p:txBody>
      </p:sp>
      <p:sp>
        <p:nvSpPr>
          <p:cNvPr id="43" name="Rechteck 42"/>
          <p:cNvSpPr/>
          <p:nvPr/>
        </p:nvSpPr>
        <p:spPr>
          <a:xfrm>
            <a:off x="6489162" y="5191353"/>
            <a:ext cx="1075134" cy="19180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114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75" grpId="0"/>
      <p:bldP spid="76" grpId="0"/>
      <p:bldP spid="88" grpId="0"/>
      <p:bldP spid="89" grpId="0"/>
      <p:bldP spid="109" grpId="0"/>
      <p:bldP spid="4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Pfadüberdeckung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52596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calculate(</a:t>
            </a:r>
            <a:r>
              <a:rPr lang="en-US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nsolas" panose="020B0609020204030204" pitchFamily="49" charset="0"/>
              </a:rPr>
              <a:t>input1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nsolas" panose="020B0609020204030204" pitchFamily="49" charset="0"/>
              </a:rPr>
              <a:t>input2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pPr>
              <a:buFont typeface="+mj-lt"/>
              <a:buAutoNum type="arabicPeriod"/>
            </a:pPr>
            <a:r>
              <a:rPr lang="de-DE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de-DE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input1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&gt; 5)</a:t>
            </a:r>
          </a:p>
          <a:p>
            <a:pPr>
              <a:buFont typeface="+mj-lt"/>
              <a:buAutoNum type="arabicPeriod"/>
            </a:pP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    input1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--;</a:t>
            </a:r>
          </a:p>
          <a:p>
            <a:pPr>
              <a:buFont typeface="+mj-lt"/>
              <a:buAutoNum type="arabicPeriod"/>
            </a:pPr>
            <a:r>
              <a:rPr lang="de-DE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de-DE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input2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&lt; 5)</a:t>
            </a:r>
          </a:p>
          <a:p>
            <a:pPr>
              <a:buFont typeface="+mj-lt"/>
              <a:buAutoNum type="arabicPeriod"/>
            </a:pP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    input2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pPr>
              <a:buFont typeface="+mj-lt"/>
              <a:buAutoNum type="arabicPeriod"/>
            </a:pPr>
            <a:r>
              <a:rPr lang="de-DE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de-DE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z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input2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input1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Font typeface="+mj-lt"/>
              <a:buAutoNum type="arabicPeriod"/>
            </a:pPr>
            <a:r>
              <a:rPr lang="de-DE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de-DE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de-DE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6A3E3E"/>
                </a:solidFill>
                <a:latin typeface="Consolas" panose="020B0609020204030204" pitchFamily="49" charset="0"/>
              </a:rPr>
              <a:t>z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Font typeface="+mj-lt"/>
              <a:buAutoNum type="arabicPeriod"/>
            </a:pP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AE60A-B69C-4790-82F7-3882EDF23186}" type="slidenum">
              <a:rPr lang="de-DE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35</a:t>
            </a:fld>
            <a:endParaRPr lang="de-DE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Raute 4"/>
          <p:cNvSpPr/>
          <p:nvPr/>
        </p:nvSpPr>
        <p:spPr>
          <a:xfrm>
            <a:off x="6226629" y="2329544"/>
            <a:ext cx="1600200" cy="303325"/>
          </a:xfrm>
          <a:prstGeom prst="diamond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if</a:t>
            </a:r>
            <a:r>
              <a:rPr lang="de-DE" sz="1200" dirty="0">
                <a:solidFill>
                  <a:sysClr val="windowText" lastClr="000000"/>
                </a:solidFill>
              </a:rPr>
              <a:t> (i1 &gt; 0)</a:t>
            </a:r>
          </a:p>
        </p:txBody>
      </p:sp>
      <p:cxnSp>
        <p:nvCxnSpPr>
          <p:cNvPr id="7" name="Gerader Verbinder 6"/>
          <p:cNvCxnSpPr>
            <a:cxnSpLocks/>
            <a:stCxn id="5" idx="2"/>
            <a:endCxn id="8" idx="0"/>
          </p:cNvCxnSpPr>
          <p:nvPr/>
        </p:nvCxnSpPr>
        <p:spPr>
          <a:xfrm flipH="1">
            <a:off x="6320777" y="2632868"/>
            <a:ext cx="705953" cy="460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/>
          <p:cNvSpPr/>
          <p:nvPr/>
        </p:nvSpPr>
        <p:spPr>
          <a:xfrm>
            <a:off x="5783209" y="3092956"/>
            <a:ext cx="1075134" cy="19180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ysClr val="windowText" lastClr="000000"/>
                </a:solidFill>
              </a:rPr>
              <a:t>i1--;</a:t>
            </a:r>
          </a:p>
        </p:txBody>
      </p:sp>
      <p:sp>
        <p:nvSpPr>
          <p:cNvPr id="11" name="Rechteck 10"/>
          <p:cNvSpPr/>
          <p:nvPr/>
        </p:nvSpPr>
        <p:spPr>
          <a:xfrm>
            <a:off x="5867402" y="2739483"/>
            <a:ext cx="1075134" cy="19180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true</a:t>
            </a:r>
            <a:endParaRPr lang="de-DE" sz="1200" dirty="0">
              <a:solidFill>
                <a:sysClr val="windowText" lastClr="000000"/>
              </a:solidFill>
            </a:endParaRPr>
          </a:p>
        </p:txBody>
      </p:sp>
      <p:sp>
        <p:nvSpPr>
          <p:cNvPr id="12" name="Raute 11"/>
          <p:cNvSpPr/>
          <p:nvPr/>
        </p:nvSpPr>
        <p:spPr>
          <a:xfrm>
            <a:off x="6226629" y="3738027"/>
            <a:ext cx="1600200" cy="303325"/>
          </a:xfrm>
          <a:prstGeom prst="diamond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if</a:t>
            </a:r>
            <a:r>
              <a:rPr lang="de-DE" sz="1200" dirty="0">
                <a:solidFill>
                  <a:sysClr val="windowText" lastClr="000000"/>
                </a:solidFill>
              </a:rPr>
              <a:t> (i2 &lt; 5)</a:t>
            </a:r>
          </a:p>
        </p:txBody>
      </p:sp>
      <p:cxnSp>
        <p:nvCxnSpPr>
          <p:cNvPr id="13" name="Gerader Verbinder 12"/>
          <p:cNvCxnSpPr>
            <a:cxnSpLocks/>
            <a:stCxn id="12" idx="0"/>
            <a:endCxn id="8" idx="2"/>
          </p:cNvCxnSpPr>
          <p:nvPr/>
        </p:nvCxnSpPr>
        <p:spPr>
          <a:xfrm flipH="1" flipV="1">
            <a:off x="6320777" y="3284764"/>
            <a:ext cx="705953" cy="4532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cxnSpLocks/>
            <a:stCxn id="5" idx="2"/>
            <a:endCxn id="12" idx="0"/>
          </p:cNvCxnSpPr>
          <p:nvPr/>
        </p:nvCxnSpPr>
        <p:spPr>
          <a:xfrm>
            <a:off x="7026729" y="2632868"/>
            <a:ext cx="0" cy="11051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hteck 31"/>
          <p:cNvSpPr/>
          <p:nvPr/>
        </p:nvSpPr>
        <p:spPr>
          <a:xfrm>
            <a:off x="6673752" y="2735315"/>
            <a:ext cx="1075134" cy="19180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false</a:t>
            </a:r>
            <a:endParaRPr lang="de-DE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37" name="Gerader Verbinder 36"/>
          <p:cNvCxnSpPr>
            <a:cxnSpLocks/>
            <a:stCxn id="12" idx="2"/>
            <a:endCxn id="38" idx="0"/>
          </p:cNvCxnSpPr>
          <p:nvPr/>
        </p:nvCxnSpPr>
        <p:spPr>
          <a:xfrm flipH="1">
            <a:off x="6336637" y="4041351"/>
            <a:ext cx="690092" cy="472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hteck 37"/>
          <p:cNvSpPr/>
          <p:nvPr/>
        </p:nvSpPr>
        <p:spPr>
          <a:xfrm>
            <a:off x="5799070" y="4513655"/>
            <a:ext cx="1075134" cy="19180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ysClr val="windowText" lastClr="000000"/>
                </a:solidFill>
              </a:rPr>
              <a:t>i2++;</a:t>
            </a:r>
          </a:p>
        </p:txBody>
      </p:sp>
      <p:sp>
        <p:nvSpPr>
          <p:cNvPr id="39" name="Rechteck 38"/>
          <p:cNvSpPr/>
          <p:nvPr/>
        </p:nvSpPr>
        <p:spPr>
          <a:xfrm>
            <a:off x="5883263" y="4160182"/>
            <a:ext cx="1075134" cy="19180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true</a:t>
            </a:r>
            <a:endParaRPr lang="de-DE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40" name="Gerader Verbinder 39"/>
          <p:cNvCxnSpPr>
            <a:cxnSpLocks/>
            <a:stCxn id="45" idx="0"/>
            <a:endCxn id="38" idx="2"/>
          </p:cNvCxnSpPr>
          <p:nvPr/>
        </p:nvCxnSpPr>
        <p:spPr>
          <a:xfrm flipH="1" flipV="1">
            <a:off x="6336637" y="4705464"/>
            <a:ext cx="690092" cy="47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>
            <a:cxnSpLocks/>
            <a:stCxn id="12" idx="2"/>
            <a:endCxn id="45" idx="0"/>
          </p:cNvCxnSpPr>
          <p:nvPr/>
        </p:nvCxnSpPr>
        <p:spPr>
          <a:xfrm>
            <a:off x="7026729" y="4041352"/>
            <a:ext cx="0" cy="11365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hteck 41"/>
          <p:cNvSpPr/>
          <p:nvPr/>
        </p:nvSpPr>
        <p:spPr>
          <a:xfrm>
            <a:off x="6681683" y="4156015"/>
            <a:ext cx="1075134" cy="19180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false</a:t>
            </a:r>
            <a:endParaRPr lang="de-DE" sz="1200" dirty="0">
              <a:solidFill>
                <a:sysClr val="windowText" lastClr="000000"/>
              </a:solidFill>
            </a:endParaRPr>
          </a:p>
        </p:txBody>
      </p:sp>
      <p:sp>
        <p:nvSpPr>
          <p:cNvPr id="45" name="Rechteck 44"/>
          <p:cNvSpPr/>
          <p:nvPr/>
        </p:nvSpPr>
        <p:spPr>
          <a:xfrm>
            <a:off x="6489162" y="5177914"/>
            <a:ext cx="1075134" cy="19180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ysClr val="windowText" lastClr="000000"/>
                </a:solidFill>
              </a:rPr>
              <a:t>z = i2/i1</a:t>
            </a:r>
          </a:p>
        </p:txBody>
      </p:sp>
      <p:sp>
        <p:nvSpPr>
          <p:cNvPr id="48" name="Rechteck 47"/>
          <p:cNvSpPr/>
          <p:nvPr/>
        </p:nvSpPr>
        <p:spPr>
          <a:xfrm>
            <a:off x="6489162" y="5576715"/>
            <a:ext cx="1075134" cy="19180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return</a:t>
            </a:r>
            <a:r>
              <a:rPr lang="de-DE" sz="1200" dirty="0">
                <a:solidFill>
                  <a:sysClr val="windowText" lastClr="000000"/>
                </a:solidFill>
              </a:rPr>
              <a:t> z;</a:t>
            </a:r>
          </a:p>
        </p:txBody>
      </p:sp>
      <p:cxnSp>
        <p:nvCxnSpPr>
          <p:cNvPr id="49" name="Gerader Verbinder 48"/>
          <p:cNvCxnSpPr>
            <a:cxnSpLocks/>
            <a:stCxn id="48" idx="0"/>
            <a:endCxn id="45" idx="2"/>
          </p:cNvCxnSpPr>
          <p:nvPr/>
        </p:nvCxnSpPr>
        <p:spPr>
          <a:xfrm flipV="1">
            <a:off x="7026729" y="5369723"/>
            <a:ext cx="0" cy="2069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r Verbinder 55"/>
          <p:cNvCxnSpPr>
            <a:cxnSpLocks/>
            <a:stCxn id="5" idx="2"/>
            <a:endCxn id="8" idx="0"/>
          </p:cNvCxnSpPr>
          <p:nvPr/>
        </p:nvCxnSpPr>
        <p:spPr>
          <a:xfrm flipH="1">
            <a:off x="6320777" y="2632868"/>
            <a:ext cx="705953" cy="460088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8" name="Gerader Verbinder 57"/>
          <p:cNvCxnSpPr>
            <a:cxnSpLocks/>
            <a:stCxn id="12" idx="0"/>
            <a:endCxn id="8" idx="2"/>
          </p:cNvCxnSpPr>
          <p:nvPr/>
        </p:nvCxnSpPr>
        <p:spPr>
          <a:xfrm flipH="1" flipV="1">
            <a:off x="6320777" y="3284764"/>
            <a:ext cx="705953" cy="453262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" name="Gerader Verbinder 62"/>
          <p:cNvCxnSpPr>
            <a:cxnSpLocks/>
            <a:stCxn id="12" idx="2"/>
            <a:endCxn id="38" idx="0"/>
          </p:cNvCxnSpPr>
          <p:nvPr/>
        </p:nvCxnSpPr>
        <p:spPr>
          <a:xfrm flipH="1">
            <a:off x="6336637" y="4041351"/>
            <a:ext cx="690092" cy="472304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8" name="Gerader Verbinder 67"/>
          <p:cNvCxnSpPr>
            <a:cxnSpLocks/>
            <a:stCxn id="45" idx="0"/>
            <a:endCxn id="38" idx="2"/>
          </p:cNvCxnSpPr>
          <p:nvPr/>
        </p:nvCxnSpPr>
        <p:spPr>
          <a:xfrm flipH="1" flipV="1">
            <a:off x="6336637" y="4705464"/>
            <a:ext cx="690092" cy="472451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1" name="Gerader Verbinder 70"/>
          <p:cNvCxnSpPr>
            <a:cxnSpLocks/>
            <a:stCxn id="48" idx="0"/>
            <a:endCxn id="45" idx="2"/>
          </p:cNvCxnSpPr>
          <p:nvPr/>
        </p:nvCxnSpPr>
        <p:spPr>
          <a:xfrm flipV="1">
            <a:off x="7026729" y="5369723"/>
            <a:ext cx="0" cy="206993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Gerader Verbinder 76"/>
          <p:cNvCxnSpPr>
            <a:cxnSpLocks/>
            <a:stCxn id="5" idx="2"/>
            <a:endCxn id="12" idx="0"/>
          </p:cNvCxnSpPr>
          <p:nvPr/>
        </p:nvCxnSpPr>
        <p:spPr>
          <a:xfrm>
            <a:off x="7026729" y="2632868"/>
            <a:ext cx="0" cy="1105158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" name="Gerader Verbinder 80"/>
          <p:cNvCxnSpPr>
            <a:cxnSpLocks/>
            <a:stCxn id="45" idx="0"/>
            <a:endCxn id="12" idx="2"/>
          </p:cNvCxnSpPr>
          <p:nvPr/>
        </p:nvCxnSpPr>
        <p:spPr>
          <a:xfrm flipV="1">
            <a:off x="7026729" y="4041352"/>
            <a:ext cx="0" cy="113656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5" name="Gerader Verbinder 84"/>
          <p:cNvCxnSpPr>
            <a:cxnSpLocks/>
            <a:stCxn id="48" idx="0"/>
            <a:endCxn id="45" idx="2"/>
          </p:cNvCxnSpPr>
          <p:nvPr/>
        </p:nvCxnSpPr>
        <p:spPr>
          <a:xfrm flipV="1">
            <a:off x="7026729" y="5369723"/>
            <a:ext cx="0" cy="20699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" name="Gerader Verbinder 90"/>
          <p:cNvCxnSpPr>
            <a:cxnSpLocks/>
            <a:stCxn id="8" idx="2"/>
            <a:endCxn id="12" idx="0"/>
          </p:cNvCxnSpPr>
          <p:nvPr/>
        </p:nvCxnSpPr>
        <p:spPr>
          <a:xfrm>
            <a:off x="6320777" y="3284764"/>
            <a:ext cx="705953" cy="453262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" name="Gerader Verbinder 91"/>
          <p:cNvCxnSpPr>
            <a:cxnSpLocks/>
            <a:stCxn id="5" idx="2"/>
            <a:endCxn id="8" idx="0"/>
          </p:cNvCxnSpPr>
          <p:nvPr/>
        </p:nvCxnSpPr>
        <p:spPr>
          <a:xfrm flipH="1">
            <a:off x="6320777" y="2632868"/>
            <a:ext cx="705953" cy="460088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" name="Gerader Verbinder 99"/>
          <p:cNvCxnSpPr>
            <a:cxnSpLocks/>
            <a:stCxn id="45" idx="0"/>
            <a:endCxn id="12" idx="2"/>
          </p:cNvCxnSpPr>
          <p:nvPr/>
        </p:nvCxnSpPr>
        <p:spPr>
          <a:xfrm flipV="1">
            <a:off x="7026729" y="4041352"/>
            <a:ext cx="0" cy="1136563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" name="Gerader Verbinder 102"/>
          <p:cNvCxnSpPr>
            <a:cxnSpLocks/>
            <a:stCxn id="45" idx="2"/>
            <a:endCxn id="48" idx="0"/>
          </p:cNvCxnSpPr>
          <p:nvPr/>
        </p:nvCxnSpPr>
        <p:spPr>
          <a:xfrm>
            <a:off x="7026729" y="5369723"/>
            <a:ext cx="0" cy="206993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Gerader Verbinder 42"/>
          <p:cNvCxnSpPr>
            <a:cxnSpLocks/>
            <a:stCxn id="5" idx="2"/>
            <a:endCxn id="12" idx="0"/>
          </p:cNvCxnSpPr>
          <p:nvPr/>
        </p:nvCxnSpPr>
        <p:spPr>
          <a:xfrm>
            <a:off x="7026729" y="2632868"/>
            <a:ext cx="0" cy="1105158"/>
          </a:xfrm>
          <a:prstGeom prst="line">
            <a:avLst/>
          </a:prstGeom>
          <a:ln w="762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6" name="Gerader Verbinder 45"/>
          <p:cNvCxnSpPr>
            <a:cxnSpLocks/>
            <a:stCxn id="12" idx="2"/>
            <a:endCxn id="38" idx="0"/>
          </p:cNvCxnSpPr>
          <p:nvPr/>
        </p:nvCxnSpPr>
        <p:spPr>
          <a:xfrm flipH="1">
            <a:off x="6336637" y="4041351"/>
            <a:ext cx="690092" cy="472304"/>
          </a:xfrm>
          <a:prstGeom prst="line">
            <a:avLst/>
          </a:prstGeom>
          <a:ln w="762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0" name="Gerader Verbinder 49"/>
          <p:cNvCxnSpPr>
            <a:cxnSpLocks/>
            <a:stCxn id="38" idx="2"/>
            <a:endCxn id="45" idx="0"/>
          </p:cNvCxnSpPr>
          <p:nvPr/>
        </p:nvCxnSpPr>
        <p:spPr>
          <a:xfrm>
            <a:off x="6336637" y="4705464"/>
            <a:ext cx="690092" cy="472451"/>
          </a:xfrm>
          <a:prstGeom prst="line">
            <a:avLst/>
          </a:prstGeom>
          <a:ln w="762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" name="Gerader Verbinder 51"/>
          <p:cNvCxnSpPr>
            <a:cxnSpLocks/>
            <a:stCxn id="48" idx="0"/>
            <a:endCxn id="45" idx="2"/>
          </p:cNvCxnSpPr>
          <p:nvPr/>
        </p:nvCxnSpPr>
        <p:spPr>
          <a:xfrm flipV="1">
            <a:off x="7026729" y="5369723"/>
            <a:ext cx="0" cy="206993"/>
          </a:xfrm>
          <a:prstGeom prst="line">
            <a:avLst/>
          </a:prstGeom>
          <a:ln w="762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5" name="Rechteck 54"/>
          <p:cNvSpPr/>
          <p:nvPr/>
        </p:nvSpPr>
        <p:spPr>
          <a:xfrm>
            <a:off x="2190790" y="4480997"/>
            <a:ext cx="334574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4 </a:t>
            </a:r>
            <a:r>
              <a:rPr lang="en-US" dirty="0" err="1"/>
              <a:t>Ausführungspfade</a:t>
            </a:r>
            <a:endParaRPr lang="en-US" dirty="0"/>
          </a:p>
          <a:p>
            <a:r>
              <a:rPr lang="en-US" dirty="0" err="1"/>
              <a:t>Testfälle</a:t>
            </a:r>
            <a:r>
              <a:rPr lang="en-US" dirty="0"/>
              <a:t> </a:t>
            </a:r>
            <a:r>
              <a:rPr lang="en-US" dirty="0" err="1"/>
              <a:t>zur</a:t>
            </a:r>
            <a:r>
              <a:rPr lang="en-US" dirty="0"/>
              <a:t> 100%-</a:t>
            </a:r>
            <a:r>
              <a:rPr lang="en-US" dirty="0" err="1"/>
              <a:t>Abdeckung</a:t>
            </a:r>
            <a:r>
              <a:rPr lang="en-US" dirty="0"/>
              <a:t>:</a:t>
            </a:r>
          </a:p>
          <a:p>
            <a:r>
              <a:rPr lang="en-US" dirty="0"/>
              <a:t>input1 =  2, input2 = 2</a:t>
            </a:r>
          </a:p>
          <a:p>
            <a:r>
              <a:rPr lang="en-US" dirty="0"/>
              <a:t>input1 = -1, input2 = 5</a:t>
            </a:r>
          </a:p>
          <a:p>
            <a:r>
              <a:rPr lang="en-US" dirty="0"/>
              <a:t>input1 =  2, input2 = 5</a:t>
            </a:r>
          </a:p>
          <a:p>
            <a:r>
              <a:rPr lang="en-US" dirty="0"/>
              <a:t>input1 = -1, input2 = 2</a:t>
            </a:r>
          </a:p>
        </p:txBody>
      </p:sp>
      <p:sp>
        <p:nvSpPr>
          <p:cNvPr id="44" name="Rechteck 43"/>
          <p:cNvSpPr/>
          <p:nvPr/>
        </p:nvSpPr>
        <p:spPr>
          <a:xfrm>
            <a:off x="6489162" y="5191353"/>
            <a:ext cx="1075134" cy="19180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58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4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Pfadüberdeckung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AE60A-B69C-4790-82F7-3882EDF23186}" type="slidenum">
              <a:rPr lang="de-DE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36</a:t>
            </a:fld>
            <a:endParaRPr lang="de-DE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gCD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</a:rPr>
              <a:t>number1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</a:rPr>
              <a:t>number2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de-DE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do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>
                <a:solidFill>
                  <a:srgbClr val="6A3E3E"/>
                </a:solidFill>
                <a:latin typeface="Consolas" panose="020B0609020204030204" pitchFamily="49" charset="0"/>
              </a:rPr>
              <a:t>number1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de-DE" sz="1200" dirty="0">
                <a:solidFill>
                  <a:srgbClr val="6A3E3E"/>
                </a:solidFill>
                <a:latin typeface="Consolas" panose="020B0609020204030204" pitchFamily="49" charset="0"/>
              </a:rPr>
              <a:t>number2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de-DE" sz="1200" dirty="0">
                <a:solidFill>
                  <a:srgbClr val="6A3E3E"/>
                </a:solidFill>
                <a:latin typeface="Consolas" panose="020B0609020204030204" pitchFamily="49" charset="0"/>
              </a:rPr>
              <a:t>      </a:t>
            </a:r>
            <a:r>
              <a:rPr lang="de-DE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>
                <a:solidFill>
                  <a:srgbClr val="6A3E3E"/>
                </a:solidFill>
                <a:latin typeface="Consolas" panose="020B0609020204030204" pitchFamily="49" charset="0"/>
              </a:rPr>
              <a:t>number1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200" dirty="0">
                <a:solidFill>
                  <a:srgbClr val="6A3E3E"/>
                </a:solidFill>
                <a:latin typeface="Consolas" panose="020B0609020204030204" pitchFamily="49" charset="0"/>
              </a:rPr>
              <a:t>      number1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>
                <a:solidFill>
                  <a:srgbClr val="6A3E3E"/>
                </a:solidFill>
                <a:latin typeface="Consolas" panose="020B0609020204030204" pitchFamily="49" charset="0"/>
              </a:rPr>
              <a:t>number2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200" dirty="0">
                <a:solidFill>
                  <a:srgbClr val="6A3E3E"/>
                </a:solidFill>
                <a:latin typeface="Consolas" panose="020B0609020204030204" pitchFamily="49" charset="0"/>
              </a:rPr>
              <a:t>      number2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de-DE" sz="1200" dirty="0">
                <a:solidFill>
                  <a:srgbClr val="6A3E3E"/>
                </a:solidFill>
                <a:latin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>
                <a:solidFill>
                  <a:srgbClr val="6A3E3E"/>
                </a:solidFill>
                <a:latin typeface="Consolas" panose="020B0609020204030204" pitchFamily="49" charset="0"/>
              </a:rPr>
              <a:t>number1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% </a:t>
            </a:r>
            <a:r>
              <a:rPr lang="de-DE" sz="1200" dirty="0">
                <a:solidFill>
                  <a:srgbClr val="6A3E3E"/>
                </a:solidFill>
                <a:latin typeface="Consolas" panose="020B0609020204030204" pitchFamily="49" charset="0"/>
              </a:rPr>
              <a:t>number2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temp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!= 0) {</a:t>
            </a:r>
          </a:p>
          <a:p>
            <a:pPr marL="0" indent="0">
              <a:buNone/>
            </a:pPr>
            <a:r>
              <a:rPr lang="de-DE" sz="1200" dirty="0">
                <a:solidFill>
                  <a:srgbClr val="6A3E3E"/>
                </a:solidFill>
                <a:latin typeface="Consolas" panose="020B0609020204030204" pitchFamily="49" charset="0"/>
              </a:rPr>
              <a:t>      number1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>
                <a:solidFill>
                  <a:srgbClr val="6A3E3E"/>
                </a:solidFill>
                <a:latin typeface="Consolas" panose="020B0609020204030204" pitchFamily="49" charset="0"/>
              </a:rPr>
              <a:t>number2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200" dirty="0">
                <a:solidFill>
                  <a:srgbClr val="6A3E3E"/>
                </a:solidFill>
                <a:latin typeface="Consolas" panose="020B0609020204030204" pitchFamily="49" charset="0"/>
              </a:rPr>
              <a:t>      number2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!= 0);</a:t>
            </a:r>
          </a:p>
          <a:p>
            <a:pPr marL="0" indent="0">
              <a:buNone/>
            </a:pPr>
            <a:r>
              <a:rPr lang="de-DE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de-D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de-D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6A3E3E"/>
                </a:solidFill>
                <a:latin typeface="Consolas" panose="020B0609020204030204" pitchFamily="49" charset="0"/>
              </a:rPr>
              <a:t>number2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aute 5"/>
          <p:cNvSpPr/>
          <p:nvPr/>
        </p:nvSpPr>
        <p:spPr>
          <a:xfrm>
            <a:off x="7176846" y="2329544"/>
            <a:ext cx="2468162" cy="303325"/>
          </a:xfrm>
          <a:prstGeom prst="diamond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if</a:t>
            </a:r>
            <a:r>
              <a:rPr lang="de-DE" sz="1200" dirty="0">
                <a:solidFill>
                  <a:sysClr val="windowText" lastClr="000000"/>
                </a:solidFill>
              </a:rPr>
              <a:t> (num1 &lt; num2)</a:t>
            </a:r>
          </a:p>
        </p:txBody>
      </p:sp>
      <p:cxnSp>
        <p:nvCxnSpPr>
          <p:cNvPr id="7" name="Gerader Verbinder 6"/>
          <p:cNvCxnSpPr>
            <a:cxnSpLocks/>
            <a:stCxn id="6" idx="2"/>
            <a:endCxn id="8" idx="0"/>
          </p:cNvCxnSpPr>
          <p:nvPr/>
        </p:nvCxnSpPr>
        <p:spPr>
          <a:xfrm flipH="1">
            <a:off x="7275673" y="2632869"/>
            <a:ext cx="1135254" cy="2739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/>
          <p:cNvSpPr/>
          <p:nvPr/>
        </p:nvSpPr>
        <p:spPr>
          <a:xfrm>
            <a:off x="6661662" y="2906822"/>
            <a:ext cx="1228023" cy="65858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ysClr val="windowText" lastClr="000000"/>
                </a:solidFill>
              </a:rPr>
              <a:t>temp = num1;</a:t>
            </a:r>
          </a:p>
          <a:p>
            <a:r>
              <a:rPr lang="en-US" sz="1200" dirty="0">
                <a:solidFill>
                  <a:sysClr val="windowText" lastClr="000000"/>
                </a:solidFill>
              </a:rPr>
              <a:t>num1 = num2;</a:t>
            </a:r>
          </a:p>
          <a:p>
            <a:r>
              <a:rPr lang="en-US" sz="1200" dirty="0">
                <a:solidFill>
                  <a:sysClr val="windowText" lastClr="000000"/>
                </a:solidFill>
              </a:rPr>
              <a:t>num2 = temp;</a:t>
            </a:r>
          </a:p>
        </p:txBody>
      </p:sp>
      <p:sp>
        <p:nvSpPr>
          <p:cNvPr id="9" name="Rechteck 8"/>
          <p:cNvSpPr/>
          <p:nvPr/>
        </p:nvSpPr>
        <p:spPr>
          <a:xfrm>
            <a:off x="6897827" y="2626297"/>
            <a:ext cx="1075134" cy="19180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true</a:t>
            </a:r>
            <a:endParaRPr lang="de-DE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Gerader Verbinder 9"/>
          <p:cNvCxnSpPr>
            <a:cxnSpLocks/>
            <a:stCxn id="25" idx="0"/>
            <a:endCxn id="8" idx="2"/>
          </p:cNvCxnSpPr>
          <p:nvPr/>
        </p:nvCxnSpPr>
        <p:spPr>
          <a:xfrm flipH="1" flipV="1">
            <a:off x="7275674" y="3565407"/>
            <a:ext cx="1133639" cy="3033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>
            <a:cxnSpLocks/>
            <a:stCxn id="6" idx="2"/>
            <a:endCxn id="25" idx="0"/>
          </p:cNvCxnSpPr>
          <p:nvPr/>
        </p:nvCxnSpPr>
        <p:spPr>
          <a:xfrm flipH="1">
            <a:off x="8409313" y="2632869"/>
            <a:ext cx="1615" cy="12358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hteck 11"/>
          <p:cNvSpPr/>
          <p:nvPr/>
        </p:nvSpPr>
        <p:spPr>
          <a:xfrm>
            <a:off x="8087190" y="2632868"/>
            <a:ext cx="1075134" cy="19180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false</a:t>
            </a:r>
            <a:endParaRPr lang="de-DE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13" name="Gerader Verbinder 12"/>
          <p:cNvCxnSpPr>
            <a:cxnSpLocks/>
            <a:endCxn id="14" idx="0"/>
          </p:cNvCxnSpPr>
          <p:nvPr/>
        </p:nvCxnSpPr>
        <p:spPr>
          <a:xfrm flipH="1">
            <a:off x="7650272" y="4710422"/>
            <a:ext cx="758944" cy="472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/>
          <p:cNvSpPr/>
          <p:nvPr/>
        </p:nvSpPr>
        <p:spPr>
          <a:xfrm>
            <a:off x="7043854" y="5182726"/>
            <a:ext cx="1212836" cy="4340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ysClr val="windowText" lastClr="000000"/>
                </a:solidFill>
              </a:rPr>
              <a:t>num1 = num2;</a:t>
            </a:r>
          </a:p>
          <a:p>
            <a:r>
              <a:rPr lang="de-DE" sz="1200" dirty="0">
                <a:solidFill>
                  <a:sysClr val="windowText" lastClr="000000"/>
                </a:solidFill>
              </a:rPr>
              <a:t>num2 = </a:t>
            </a:r>
            <a:r>
              <a:rPr lang="de-DE" sz="1200" dirty="0" err="1">
                <a:solidFill>
                  <a:sysClr val="windowText" lastClr="000000"/>
                </a:solidFill>
              </a:rPr>
              <a:t>temp</a:t>
            </a:r>
            <a:r>
              <a:rPr lang="de-DE" sz="1200" dirty="0">
                <a:solidFill>
                  <a:sysClr val="windowText" lastClr="000000"/>
                </a:solidFill>
              </a:rPr>
              <a:t>;</a:t>
            </a:r>
          </a:p>
        </p:txBody>
      </p:sp>
      <p:sp>
        <p:nvSpPr>
          <p:cNvPr id="15" name="Rechteck 14"/>
          <p:cNvSpPr/>
          <p:nvPr/>
        </p:nvSpPr>
        <p:spPr>
          <a:xfrm>
            <a:off x="7265749" y="4829253"/>
            <a:ext cx="1075134" cy="19180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true</a:t>
            </a:r>
            <a:endParaRPr lang="de-DE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16" name="Gerader Verbinder 15"/>
          <p:cNvCxnSpPr>
            <a:cxnSpLocks/>
            <a:stCxn id="29" idx="0"/>
            <a:endCxn id="14" idx="2"/>
          </p:cNvCxnSpPr>
          <p:nvPr/>
        </p:nvCxnSpPr>
        <p:spPr>
          <a:xfrm flipH="1" flipV="1">
            <a:off x="7650273" y="5616799"/>
            <a:ext cx="758943" cy="1644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/>
          <p:cNvCxnSpPr>
            <a:cxnSpLocks/>
            <a:stCxn id="27" idx="2"/>
            <a:endCxn id="29" idx="0"/>
          </p:cNvCxnSpPr>
          <p:nvPr/>
        </p:nvCxnSpPr>
        <p:spPr>
          <a:xfrm>
            <a:off x="8409215" y="4705463"/>
            <a:ext cx="0" cy="10757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hteck 17"/>
          <p:cNvSpPr/>
          <p:nvPr/>
        </p:nvSpPr>
        <p:spPr>
          <a:xfrm>
            <a:off x="8103153" y="4824776"/>
            <a:ext cx="1075134" cy="19180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false</a:t>
            </a:r>
            <a:endParaRPr lang="de-DE" sz="1200" dirty="0">
              <a:solidFill>
                <a:sysClr val="windowText" lastClr="000000"/>
              </a:solidFill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7871648" y="6457657"/>
            <a:ext cx="1075134" cy="19180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return</a:t>
            </a:r>
            <a:r>
              <a:rPr lang="de-DE" sz="1200" dirty="0">
                <a:solidFill>
                  <a:sysClr val="windowText" lastClr="000000"/>
                </a:solidFill>
              </a:rPr>
              <a:t> num2;</a:t>
            </a:r>
          </a:p>
        </p:txBody>
      </p:sp>
      <p:cxnSp>
        <p:nvCxnSpPr>
          <p:cNvPr id="20" name="Gerader Verbinder 19"/>
          <p:cNvCxnSpPr>
            <a:cxnSpLocks/>
            <a:stCxn id="19" idx="0"/>
            <a:endCxn id="29" idx="2"/>
          </p:cNvCxnSpPr>
          <p:nvPr/>
        </p:nvCxnSpPr>
        <p:spPr>
          <a:xfrm flipV="1">
            <a:off x="8409215" y="6084563"/>
            <a:ext cx="0" cy="3730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hteck 20"/>
          <p:cNvSpPr/>
          <p:nvPr/>
        </p:nvSpPr>
        <p:spPr>
          <a:xfrm>
            <a:off x="7871648" y="1417638"/>
            <a:ext cx="1075134" cy="19180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int</a:t>
            </a:r>
            <a:r>
              <a:rPr lang="de-DE" sz="1200" dirty="0">
                <a:solidFill>
                  <a:sysClr val="windowText" lastClr="000000"/>
                </a:solidFill>
              </a:rPr>
              <a:t> </a:t>
            </a:r>
            <a:r>
              <a:rPr lang="de-DE" sz="1200" dirty="0" err="1">
                <a:solidFill>
                  <a:sysClr val="windowText" lastClr="000000"/>
                </a:solidFill>
              </a:rPr>
              <a:t>temp</a:t>
            </a:r>
            <a:r>
              <a:rPr lang="de-DE" sz="1200" dirty="0">
                <a:solidFill>
                  <a:sysClr val="windowText" lastClr="000000"/>
                </a:solidFill>
              </a:rPr>
              <a:t>;</a:t>
            </a:r>
          </a:p>
        </p:txBody>
      </p:sp>
      <p:sp>
        <p:nvSpPr>
          <p:cNvPr id="22" name="Rechteck 21"/>
          <p:cNvSpPr/>
          <p:nvPr/>
        </p:nvSpPr>
        <p:spPr>
          <a:xfrm>
            <a:off x="7871648" y="1863782"/>
            <a:ext cx="1075134" cy="19180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ysClr val="windowText" lastClr="000000"/>
                </a:solidFill>
              </a:rPr>
              <a:t>do</a:t>
            </a:r>
          </a:p>
        </p:txBody>
      </p:sp>
      <p:cxnSp>
        <p:nvCxnSpPr>
          <p:cNvPr id="23" name="Gerader Verbinder 22"/>
          <p:cNvCxnSpPr>
            <a:cxnSpLocks/>
            <a:stCxn id="22" idx="2"/>
            <a:endCxn id="6" idx="0"/>
          </p:cNvCxnSpPr>
          <p:nvPr/>
        </p:nvCxnSpPr>
        <p:spPr>
          <a:xfrm>
            <a:off x="8409215" y="2055591"/>
            <a:ext cx="1712" cy="2739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erader Verbinder 23"/>
          <p:cNvCxnSpPr>
            <a:cxnSpLocks/>
            <a:stCxn id="21" idx="2"/>
            <a:endCxn id="22" idx="0"/>
          </p:cNvCxnSpPr>
          <p:nvPr/>
        </p:nvCxnSpPr>
        <p:spPr>
          <a:xfrm>
            <a:off x="8409215" y="1609446"/>
            <a:ext cx="0" cy="2543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hteck 24"/>
          <p:cNvSpPr/>
          <p:nvPr/>
        </p:nvSpPr>
        <p:spPr>
          <a:xfrm>
            <a:off x="7534508" y="3868731"/>
            <a:ext cx="1749608" cy="23651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temp</a:t>
            </a:r>
            <a:r>
              <a:rPr lang="de-DE" sz="1200" dirty="0">
                <a:solidFill>
                  <a:sysClr val="windowText" lastClr="000000"/>
                </a:solidFill>
              </a:rPr>
              <a:t> = num1 % num2</a:t>
            </a:r>
          </a:p>
        </p:txBody>
      </p:sp>
      <p:cxnSp>
        <p:nvCxnSpPr>
          <p:cNvPr id="26" name="Gerader Verbinder 25"/>
          <p:cNvCxnSpPr>
            <a:cxnSpLocks/>
            <a:stCxn id="25" idx="2"/>
            <a:endCxn id="27" idx="0"/>
          </p:cNvCxnSpPr>
          <p:nvPr/>
        </p:nvCxnSpPr>
        <p:spPr>
          <a:xfrm flipH="1">
            <a:off x="8409216" y="4105250"/>
            <a:ext cx="97" cy="2968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aute 26"/>
          <p:cNvSpPr/>
          <p:nvPr/>
        </p:nvSpPr>
        <p:spPr>
          <a:xfrm>
            <a:off x="7175134" y="4402139"/>
            <a:ext cx="2468162" cy="303325"/>
          </a:xfrm>
          <a:prstGeom prst="diamond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if</a:t>
            </a:r>
            <a:r>
              <a:rPr lang="de-DE" sz="1200" dirty="0">
                <a:solidFill>
                  <a:sysClr val="windowText" lastClr="000000"/>
                </a:solidFill>
              </a:rPr>
              <a:t> (</a:t>
            </a:r>
            <a:r>
              <a:rPr lang="de-DE" sz="1200" dirty="0" err="1">
                <a:solidFill>
                  <a:sysClr val="windowText" lastClr="000000"/>
                </a:solidFill>
              </a:rPr>
              <a:t>temp</a:t>
            </a:r>
            <a:r>
              <a:rPr lang="de-DE" sz="1200" dirty="0">
                <a:solidFill>
                  <a:sysClr val="windowText" lastClr="000000"/>
                </a:solidFill>
              </a:rPr>
              <a:t> != 0)</a:t>
            </a:r>
          </a:p>
        </p:txBody>
      </p:sp>
      <p:cxnSp>
        <p:nvCxnSpPr>
          <p:cNvPr id="28" name="Verbinder: gekrümmt 27"/>
          <p:cNvCxnSpPr>
            <a:cxnSpLocks/>
            <a:stCxn id="29" idx="3"/>
            <a:endCxn id="22" idx="3"/>
          </p:cNvCxnSpPr>
          <p:nvPr/>
        </p:nvCxnSpPr>
        <p:spPr>
          <a:xfrm flipH="1" flipV="1">
            <a:off x="8946782" y="1959686"/>
            <a:ext cx="696514" cy="3973214"/>
          </a:xfrm>
          <a:prstGeom prst="curvedConnector3">
            <a:avLst>
              <a:gd name="adj1" fmla="val -8405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aute 28"/>
          <p:cNvSpPr/>
          <p:nvPr/>
        </p:nvSpPr>
        <p:spPr>
          <a:xfrm>
            <a:off x="7175134" y="5781238"/>
            <a:ext cx="2468162" cy="303325"/>
          </a:xfrm>
          <a:prstGeom prst="diamond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while</a:t>
            </a:r>
            <a:r>
              <a:rPr lang="de-DE" sz="1200" dirty="0">
                <a:solidFill>
                  <a:sysClr val="windowText" lastClr="000000"/>
                </a:solidFill>
              </a:rPr>
              <a:t> (</a:t>
            </a:r>
            <a:r>
              <a:rPr lang="de-DE" sz="1200" dirty="0" err="1">
                <a:solidFill>
                  <a:sysClr val="windowText" lastClr="000000"/>
                </a:solidFill>
              </a:rPr>
              <a:t>temp</a:t>
            </a:r>
            <a:r>
              <a:rPr lang="de-DE" sz="1200" dirty="0">
                <a:solidFill>
                  <a:sysClr val="windowText" lastClr="000000"/>
                </a:solidFill>
              </a:rPr>
              <a:t> != 0)</a:t>
            </a:r>
          </a:p>
        </p:txBody>
      </p:sp>
      <p:sp>
        <p:nvSpPr>
          <p:cNvPr id="30" name="Rechteck 29"/>
          <p:cNvSpPr/>
          <p:nvPr/>
        </p:nvSpPr>
        <p:spPr>
          <a:xfrm>
            <a:off x="9492585" y="5721019"/>
            <a:ext cx="1075134" cy="19180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true</a:t>
            </a:r>
            <a:endParaRPr lang="de-DE" sz="1200" dirty="0">
              <a:solidFill>
                <a:sysClr val="windowText" lastClr="000000"/>
              </a:solidFill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8074104" y="6070384"/>
            <a:ext cx="1075134" cy="19180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false</a:t>
            </a:r>
            <a:endParaRPr lang="de-DE" sz="1200" dirty="0">
              <a:solidFill>
                <a:sysClr val="windowText" lastClr="000000"/>
              </a:solidFill>
            </a:endParaRPr>
          </a:p>
        </p:txBody>
      </p:sp>
      <p:sp>
        <p:nvSpPr>
          <p:cNvPr id="32" name="Rechteck 31"/>
          <p:cNvSpPr/>
          <p:nvPr/>
        </p:nvSpPr>
        <p:spPr>
          <a:xfrm>
            <a:off x="1981200" y="5273515"/>
            <a:ext cx="2925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viele</a:t>
            </a:r>
            <a:r>
              <a:rPr lang="en-US" dirty="0"/>
              <a:t> </a:t>
            </a:r>
            <a:r>
              <a:rPr lang="en-US" dirty="0" err="1"/>
              <a:t>Ausführungspfade</a:t>
            </a:r>
            <a:r>
              <a:rPr lang="en-US" dirty="0"/>
              <a:t>?</a:t>
            </a:r>
          </a:p>
        </p:txBody>
      </p:sp>
      <p:sp>
        <p:nvSpPr>
          <p:cNvPr id="33" name="Rechteck 32"/>
          <p:cNvSpPr/>
          <p:nvPr/>
        </p:nvSpPr>
        <p:spPr>
          <a:xfrm>
            <a:off x="1965271" y="5643770"/>
            <a:ext cx="2926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Zu </a:t>
            </a:r>
            <a:r>
              <a:rPr lang="en-US" dirty="0" err="1"/>
              <a:t>viele</a:t>
            </a:r>
            <a:r>
              <a:rPr lang="en-US" dirty="0"/>
              <a:t>, um </a:t>
            </a:r>
            <a:r>
              <a:rPr lang="en-US" dirty="0" err="1"/>
              <a:t>sie</a:t>
            </a:r>
            <a:r>
              <a:rPr lang="en-US" dirty="0"/>
              <a:t> </a:t>
            </a:r>
            <a:r>
              <a:rPr lang="en-US" dirty="0" err="1"/>
              <a:t>alle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testen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70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Beziehung der Überdeckungskriterien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AE60A-B69C-4790-82F7-3882EDF23186}" type="slidenum">
              <a:rPr lang="de-DE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37</a:t>
            </a:fld>
            <a:endParaRPr lang="de-DE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5308307" y="1900982"/>
            <a:ext cx="2035299" cy="65858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Anweisung</a:t>
            </a:r>
            <a:endParaRPr lang="en-US" sz="2400" dirty="0">
              <a:solidFill>
                <a:sysClr val="windowText" lastClr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5308307" y="4578135"/>
            <a:ext cx="2035299" cy="65858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Zweig</a:t>
            </a:r>
          </a:p>
        </p:txBody>
      </p:sp>
      <p:sp>
        <p:nvSpPr>
          <p:cNvPr id="8" name="Rechteck 7"/>
          <p:cNvSpPr/>
          <p:nvPr/>
        </p:nvSpPr>
        <p:spPr>
          <a:xfrm>
            <a:off x="1981201" y="3242377"/>
            <a:ext cx="2035299" cy="65858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Pfad</a:t>
            </a:r>
            <a:endParaRPr lang="en-US" sz="2400" dirty="0">
              <a:solidFill>
                <a:sysClr val="windowText" lastClr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10" name="Verbinder: gekrümmt 9"/>
          <p:cNvCxnSpPr>
            <a:stCxn id="6" idx="3"/>
            <a:endCxn id="5" idx="3"/>
          </p:cNvCxnSpPr>
          <p:nvPr/>
        </p:nvCxnSpPr>
        <p:spPr>
          <a:xfrm flipV="1">
            <a:off x="7343605" y="2230275"/>
            <a:ext cx="12700" cy="2677153"/>
          </a:xfrm>
          <a:prstGeom prst="curvedConnector3">
            <a:avLst>
              <a:gd name="adj1" fmla="val 532652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hteck 11"/>
          <p:cNvSpPr/>
          <p:nvPr/>
        </p:nvSpPr>
        <p:spPr>
          <a:xfrm>
            <a:off x="8330064" y="3188354"/>
            <a:ext cx="2393920" cy="8400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dirty="0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100% Zweigüberdeckung bedeutet 100% Anweisungsüberdeckung</a:t>
            </a:r>
          </a:p>
        </p:txBody>
      </p:sp>
      <p:sp>
        <p:nvSpPr>
          <p:cNvPr id="13" name="Rechteck 12"/>
          <p:cNvSpPr/>
          <p:nvPr/>
        </p:nvSpPr>
        <p:spPr>
          <a:xfrm>
            <a:off x="2121776" y="4744336"/>
            <a:ext cx="2713533" cy="8400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dirty="0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100% Pfadüberdeckung bedeutet 100% Zweigüberdeckung</a:t>
            </a:r>
          </a:p>
        </p:txBody>
      </p:sp>
      <p:cxnSp>
        <p:nvCxnSpPr>
          <p:cNvPr id="14" name="Verbinder: gekrümmt 13"/>
          <p:cNvCxnSpPr>
            <a:cxnSpLocks/>
            <a:stCxn id="8" idx="2"/>
            <a:endCxn id="6" idx="1"/>
          </p:cNvCxnSpPr>
          <p:nvPr/>
        </p:nvCxnSpPr>
        <p:spPr>
          <a:xfrm rot="16200000" flipH="1">
            <a:off x="3650345" y="3249466"/>
            <a:ext cx="1006466" cy="230945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28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Praxis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100% Zweigüberdeckung als Minimalziel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AE60A-B69C-4790-82F7-3882EDF23186}" type="slidenum">
              <a:rPr lang="de-DE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38</a:t>
            </a:fld>
            <a:endParaRPr lang="de-DE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516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aute 37"/>
          <p:cNvSpPr/>
          <p:nvPr/>
        </p:nvSpPr>
        <p:spPr>
          <a:xfrm>
            <a:off x="8030295" y="5780394"/>
            <a:ext cx="2468162" cy="303325"/>
          </a:xfrm>
          <a:prstGeom prst="diamond">
            <a:avLst/>
          </a:prstGeom>
          <a:solidFill>
            <a:srgbClr val="FFC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de-DE" sz="1200" dirty="0">
              <a:solidFill>
                <a:sysClr val="windowText" lastClr="000000"/>
              </a:solidFill>
            </a:endParaRPr>
          </a:p>
        </p:txBody>
      </p:sp>
      <p:sp>
        <p:nvSpPr>
          <p:cNvPr id="33" name="Raute 32"/>
          <p:cNvSpPr/>
          <p:nvPr/>
        </p:nvSpPr>
        <p:spPr>
          <a:xfrm>
            <a:off x="8030295" y="4398392"/>
            <a:ext cx="2468162" cy="303325"/>
          </a:xfrm>
          <a:prstGeom prst="diamond">
            <a:avLst/>
          </a:prstGeom>
          <a:solidFill>
            <a:srgbClr val="FFC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de-DE" sz="1200" dirty="0">
              <a:solidFill>
                <a:sysClr val="windowText" lastClr="000000"/>
              </a:solidFill>
            </a:endParaRPr>
          </a:p>
        </p:txBody>
      </p:sp>
      <p:sp>
        <p:nvSpPr>
          <p:cNvPr id="32" name="Raute 31"/>
          <p:cNvSpPr/>
          <p:nvPr/>
        </p:nvSpPr>
        <p:spPr>
          <a:xfrm>
            <a:off x="8032007" y="2329386"/>
            <a:ext cx="2468162" cy="303325"/>
          </a:xfrm>
          <a:prstGeom prst="diamond">
            <a:avLst/>
          </a:prstGeom>
          <a:solidFill>
            <a:srgbClr val="FFC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de-DE" sz="1200" dirty="0">
              <a:solidFill>
                <a:sysClr val="windowText" lastClr="00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Bedingungsüberdeckung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Testen der Belegungen von Bedingungen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AE60A-B69C-4790-82F7-3882EDF23186}" type="slidenum">
              <a:rPr lang="de-DE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39</a:t>
            </a:fld>
            <a:endParaRPr lang="de-DE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Raute 4"/>
          <p:cNvSpPr/>
          <p:nvPr/>
        </p:nvSpPr>
        <p:spPr>
          <a:xfrm>
            <a:off x="8030295" y="2329843"/>
            <a:ext cx="2468162" cy="303325"/>
          </a:xfrm>
          <a:prstGeom prst="diamond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if</a:t>
            </a:r>
            <a:r>
              <a:rPr lang="de-DE" sz="1200" dirty="0">
                <a:solidFill>
                  <a:sysClr val="windowText" lastClr="000000"/>
                </a:solidFill>
              </a:rPr>
              <a:t> (num1 &lt; num2)</a:t>
            </a:r>
          </a:p>
        </p:txBody>
      </p:sp>
      <p:cxnSp>
        <p:nvCxnSpPr>
          <p:cNvPr id="6" name="Gerader Verbinder 5"/>
          <p:cNvCxnSpPr>
            <a:cxnSpLocks/>
            <a:stCxn id="5" idx="2"/>
            <a:endCxn id="7" idx="0"/>
          </p:cNvCxnSpPr>
          <p:nvPr/>
        </p:nvCxnSpPr>
        <p:spPr>
          <a:xfrm flipH="1">
            <a:off x="8132546" y="2633167"/>
            <a:ext cx="1131830" cy="2736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7518535" y="2906822"/>
            <a:ext cx="1228023" cy="65858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ysClr val="windowText" lastClr="000000"/>
                </a:solidFill>
              </a:rPr>
              <a:t>temp = num1;</a:t>
            </a:r>
          </a:p>
          <a:p>
            <a:r>
              <a:rPr lang="en-US" sz="1200" dirty="0">
                <a:solidFill>
                  <a:sysClr val="windowText" lastClr="000000"/>
                </a:solidFill>
              </a:rPr>
              <a:t>num1 = num2;</a:t>
            </a:r>
          </a:p>
          <a:p>
            <a:r>
              <a:rPr lang="en-US" sz="1200" dirty="0">
                <a:solidFill>
                  <a:sysClr val="windowText" lastClr="000000"/>
                </a:solidFill>
              </a:rPr>
              <a:t>num2 = temp;</a:t>
            </a:r>
          </a:p>
        </p:txBody>
      </p:sp>
      <p:sp>
        <p:nvSpPr>
          <p:cNvPr id="8" name="Rechteck 7"/>
          <p:cNvSpPr/>
          <p:nvPr/>
        </p:nvSpPr>
        <p:spPr>
          <a:xfrm>
            <a:off x="7754700" y="2626297"/>
            <a:ext cx="1075134" cy="19180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true</a:t>
            </a:r>
            <a:endParaRPr lang="de-DE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9" name="Gerader Verbinder 8"/>
          <p:cNvCxnSpPr>
            <a:cxnSpLocks/>
            <a:stCxn id="24" idx="0"/>
            <a:endCxn id="7" idx="2"/>
          </p:cNvCxnSpPr>
          <p:nvPr/>
        </p:nvCxnSpPr>
        <p:spPr>
          <a:xfrm flipH="1" flipV="1">
            <a:off x="8132547" y="3565407"/>
            <a:ext cx="1133639" cy="3033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>
            <a:cxnSpLocks/>
            <a:stCxn id="5" idx="2"/>
            <a:endCxn id="24" idx="0"/>
          </p:cNvCxnSpPr>
          <p:nvPr/>
        </p:nvCxnSpPr>
        <p:spPr>
          <a:xfrm>
            <a:off x="9264377" y="2633167"/>
            <a:ext cx="1809" cy="12355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hteck 10"/>
          <p:cNvSpPr/>
          <p:nvPr/>
        </p:nvSpPr>
        <p:spPr>
          <a:xfrm>
            <a:off x="8944063" y="2632868"/>
            <a:ext cx="1075134" cy="19180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false</a:t>
            </a:r>
            <a:endParaRPr lang="de-DE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12" name="Gerader Verbinder 11"/>
          <p:cNvCxnSpPr>
            <a:cxnSpLocks/>
            <a:endCxn id="13" idx="0"/>
          </p:cNvCxnSpPr>
          <p:nvPr/>
        </p:nvCxnSpPr>
        <p:spPr>
          <a:xfrm flipH="1">
            <a:off x="8507145" y="4710422"/>
            <a:ext cx="758944" cy="472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/>
          <p:cNvSpPr/>
          <p:nvPr/>
        </p:nvSpPr>
        <p:spPr>
          <a:xfrm>
            <a:off x="7900727" y="5182726"/>
            <a:ext cx="1212836" cy="4340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ysClr val="windowText" lastClr="000000"/>
                </a:solidFill>
              </a:rPr>
              <a:t>num1 = num2;</a:t>
            </a:r>
          </a:p>
          <a:p>
            <a:r>
              <a:rPr lang="de-DE" sz="1200" dirty="0">
                <a:solidFill>
                  <a:sysClr val="windowText" lastClr="000000"/>
                </a:solidFill>
              </a:rPr>
              <a:t>num2 = </a:t>
            </a:r>
            <a:r>
              <a:rPr lang="de-DE" sz="1200" dirty="0" err="1">
                <a:solidFill>
                  <a:sysClr val="windowText" lastClr="000000"/>
                </a:solidFill>
              </a:rPr>
              <a:t>temp</a:t>
            </a:r>
            <a:r>
              <a:rPr lang="de-DE" sz="1200" dirty="0">
                <a:solidFill>
                  <a:sysClr val="windowText" lastClr="000000"/>
                </a:solidFill>
              </a:rPr>
              <a:t>;</a:t>
            </a:r>
          </a:p>
        </p:txBody>
      </p:sp>
      <p:sp>
        <p:nvSpPr>
          <p:cNvPr id="14" name="Rechteck 13"/>
          <p:cNvSpPr/>
          <p:nvPr/>
        </p:nvSpPr>
        <p:spPr>
          <a:xfrm>
            <a:off x="8122622" y="4829253"/>
            <a:ext cx="1075134" cy="19180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true</a:t>
            </a:r>
            <a:endParaRPr lang="de-DE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15" name="Gerader Verbinder 14"/>
          <p:cNvCxnSpPr>
            <a:cxnSpLocks/>
            <a:stCxn id="28" idx="0"/>
            <a:endCxn id="13" idx="2"/>
          </p:cNvCxnSpPr>
          <p:nvPr/>
        </p:nvCxnSpPr>
        <p:spPr>
          <a:xfrm flipH="1" flipV="1">
            <a:off x="8507146" y="5616798"/>
            <a:ext cx="758943" cy="1540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>
            <a:cxnSpLocks/>
            <a:stCxn id="26" idx="2"/>
            <a:endCxn id="28" idx="0"/>
          </p:cNvCxnSpPr>
          <p:nvPr/>
        </p:nvCxnSpPr>
        <p:spPr>
          <a:xfrm>
            <a:off x="9266088" y="4695072"/>
            <a:ext cx="0" cy="10757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hteck 16"/>
          <p:cNvSpPr/>
          <p:nvPr/>
        </p:nvSpPr>
        <p:spPr>
          <a:xfrm>
            <a:off x="8960026" y="4824776"/>
            <a:ext cx="1075134" cy="19180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false</a:t>
            </a:r>
            <a:endParaRPr lang="de-DE" sz="1200" dirty="0">
              <a:solidFill>
                <a:sysClr val="windowText" lastClr="000000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8728521" y="6457657"/>
            <a:ext cx="1075134" cy="19180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return</a:t>
            </a:r>
            <a:r>
              <a:rPr lang="de-DE" sz="1200" dirty="0">
                <a:solidFill>
                  <a:sysClr val="windowText" lastClr="000000"/>
                </a:solidFill>
              </a:rPr>
              <a:t> num2;</a:t>
            </a:r>
          </a:p>
        </p:txBody>
      </p:sp>
      <p:cxnSp>
        <p:nvCxnSpPr>
          <p:cNvPr id="19" name="Gerader Verbinder 18"/>
          <p:cNvCxnSpPr>
            <a:cxnSpLocks/>
            <a:stCxn id="18" idx="0"/>
            <a:endCxn id="28" idx="2"/>
          </p:cNvCxnSpPr>
          <p:nvPr/>
        </p:nvCxnSpPr>
        <p:spPr>
          <a:xfrm flipV="1">
            <a:off x="9266088" y="6074171"/>
            <a:ext cx="0" cy="383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hteck 19"/>
          <p:cNvSpPr/>
          <p:nvPr/>
        </p:nvSpPr>
        <p:spPr>
          <a:xfrm>
            <a:off x="8728521" y="1417638"/>
            <a:ext cx="1075134" cy="19180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int</a:t>
            </a:r>
            <a:r>
              <a:rPr lang="de-DE" sz="1200" dirty="0">
                <a:solidFill>
                  <a:sysClr val="windowText" lastClr="000000"/>
                </a:solidFill>
              </a:rPr>
              <a:t> </a:t>
            </a:r>
            <a:r>
              <a:rPr lang="de-DE" sz="1200" dirty="0" err="1">
                <a:solidFill>
                  <a:sysClr val="windowText" lastClr="000000"/>
                </a:solidFill>
              </a:rPr>
              <a:t>temp</a:t>
            </a:r>
            <a:r>
              <a:rPr lang="de-DE" sz="1200" dirty="0">
                <a:solidFill>
                  <a:sysClr val="windowText" lastClr="000000"/>
                </a:solidFill>
              </a:rPr>
              <a:t>;</a:t>
            </a:r>
          </a:p>
        </p:txBody>
      </p:sp>
      <p:sp>
        <p:nvSpPr>
          <p:cNvPr id="21" name="Rechteck 20"/>
          <p:cNvSpPr/>
          <p:nvPr/>
        </p:nvSpPr>
        <p:spPr>
          <a:xfrm>
            <a:off x="8728521" y="1863782"/>
            <a:ext cx="1075134" cy="19180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ysClr val="windowText" lastClr="000000"/>
                </a:solidFill>
              </a:rPr>
              <a:t>do</a:t>
            </a:r>
          </a:p>
        </p:txBody>
      </p:sp>
      <p:cxnSp>
        <p:nvCxnSpPr>
          <p:cNvPr id="22" name="Gerader Verbinder 21"/>
          <p:cNvCxnSpPr>
            <a:cxnSpLocks/>
            <a:stCxn id="21" idx="2"/>
            <a:endCxn id="5" idx="0"/>
          </p:cNvCxnSpPr>
          <p:nvPr/>
        </p:nvCxnSpPr>
        <p:spPr>
          <a:xfrm flipH="1">
            <a:off x="9264376" y="2055590"/>
            <a:ext cx="1712" cy="2742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r Verbinder 22"/>
          <p:cNvCxnSpPr>
            <a:cxnSpLocks/>
            <a:stCxn id="20" idx="2"/>
            <a:endCxn id="21" idx="0"/>
          </p:cNvCxnSpPr>
          <p:nvPr/>
        </p:nvCxnSpPr>
        <p:spPr>
          <a:xfrm>
            <a:off x="9266088" y="1609446"/>
            <a:ext cx="0" cy="2543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hteck 23"/>
          <p:cNvSpPr/>
          <p:nvPr/>
        </p:nvSpPr>
        <p:spPr>
          <a:xfrm>
            <a:off x="8391381" y="3868731"/>
            <a:ext cx="1749608" cy="23651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temp</a:t>
            </a:r>
            <a:r>
              <a:rPr lang="de-DE" sz="1200" dirty="0">
                <a:solidFill>
                  <a:sysClr val="windowText" lastClr="000000"/>
                </a:solidFill>
              </a:rPr>
              <a:t> = num1 % num2</a:t>
            </a:r>
          </a:p>
        </p:txBody>
      </p:sp>
      <p:cxnSp>
        <p:nvCxnSpPr>
          <p:cNvPr id="25" name="Gerader Verbinder 24"/>
          <p:cNvCxnSpPr>
            <a:cxnSpLocks/>
            <a:stCxn id="24" idx="2"/>
            <a:endCxn id="26" idx="0"/>
          </p:cNvCxnSpPr>
          <p:nvPr/>
        </p:nvCxnSpPr>
        <p:spPr>
          <a:xfrm flipH="1">
            <a:off x="9266089" y="4105249"/>
            <a:ext cx="97" cy="2864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aute 25"/>
          <p:cNvSpPr/>
          <p:nvPr/>
        </p:nvSpPr>
        <p:spPr>
          <a:xfrm>
            <a:off x="8032007" y="4391748"/>
            <a:ext cx="2468162" cy="303325"/>
          </a:xfrm>
          <a:prstGeom prst="diamond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if</a:t>
            </a:r>
            <a:r>
              <a:rPr lang="de-DE" sz="1200" dirty="0">
                <a:solidFill>
                  <a:sysClr val="windowText" lastClr="000000"/>
                </a:solidFill>
              </a:rPr>
              <a:t> (</a:t>
            </a:r>
            <a:r>
              <a:rPr lang="de-DE" sz="1200" dirty="0" err="1">
                <a:solidFill>
                  <a:sysClr val="windowText" lastClr="000000"/>
                </a:solidFill>
              </a:rPr>
              <a:t>temp</a:t>
            </a:r>
            <a:r>
              <a:rPr lang="de-DE" sz="1200" dirty="0">
                <a:solidFill>
                  <a:sysClr val="windowText" lastClr="000000"/>
                </a:solidFill>
              </a:rPr>
              <a:t> != 0)</a:t>
            </a:r>
          </a:p>
        </p:txBody>
      </p:sp>
      <p:cxnSp>
        <p:nvCxnSpPr>
          <p:cNvPr id="27" name="Verbinder: gekrümmt 26"/>
          <p:cNvCxnSpPr>
            <a:cxnSpLocks/>
            <a:stCxn id="28" idx="3"/>
            <a:endCxn id="21" idx="3"/>
          </p:cNvCxnSpPr>
          <p:nvPr/>
        </p:nvCxnSpPr>
        <p:spPr>
          <a:xfrm flipH="1" flipV="1">
            <a:off x="9803655" y="1959687"/>
            <a:ext cx="696514" cy="3962823"/>
          </a:xfrm>
          <a:prstGeom prst="curvedConnector3">
            <a:avLst>
              <a:gd name="adj1" fmla="val -8354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aute 27"/>
          <p:cNvSpPr/>
          <p:nvPr/>
        </p:nvSpPr>
        <p:spPr>
          <a:xfrm>
            <a:off x="8032007" y="5770847"/>
            <a:ext cx="2468162" cy="303325"/>
          </a:xfrm>
          <a:prstGeom prst="diamond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while</a:t>
            </a:r>
            <a:r>
              <a:rPr lang="de-DE" sz="1200" dirty="0">
                <a:solidFill>
                  <a:sysClr val="windowText" lastClr="000000"/>
                </a:solidFill>
              </a:rPr>
              <a:t> (</a:t>
            </a:r>
            <a:r>
              <a:rPr lang="de-DE" sz="1200" dirty="0" err="1">
                <a:solidFill>
                  <a:sysClr val="windowText" lastClr="000000"/>
                </a:solidFill>
              </a:rPr>
              <a:t>temp</a:t>
            </a:r>
            <a:r>
              <a:rPr lang="de-DE" sz="1200" dirty="0">
                <a:solidFill>
                  <a:sysClr val="windowText" lastClr="000000"/>
                </a:solidFill>
              </a:rPr>
              <a:t> != 0)</a:t>
            </a:r>
          </a:p>
        </p:txBody>
      </p:sp>
      <p:sp>
        <p:nvSpPr>
          <p:cNvPr id="29" name="Rechteck 28"/>
          <p:cNvSpPr/>
          <p:nvPr/>
        </p:nvSpPr>
        <p:spPr>
          <a:xfrm>
            <a:off x="10349458" y="5721019"/>
            <a:ext cx="1075134" cy="19180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true</a:t>
            </a:r>
            <a:endParaRPr lang="de-DE" sz="1200" dirty="0">
              <a:solidFill>
                <a:sysClr val="windowText" lastClr="000000"/>
              </a:solidFill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8930977" y="6070384"/>
            <a:ext cx="1075134" cy="19180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ysClr val="windowText" lastClr="000000"/>
                </a:solidFill>
              </a:rPr>
              <a:t>false</a:t>
            </a:r>
            <a:endParaRPr lang="de-DE" sz="1200" dirty="0">
              <a:solidFill>
                <a:sysClr val="windowText" lastClr="000000"/>
              </a:solidFill>
            </a:endParaRPr>
          </a:p>
        </p:txBody>
      </p:sp>
      <p:sp>
        <p:nvSpPr>
          <p:cNvPr id="44" name="Rechteck 43"/>
          <p:cNvSpPr/>
          <p:nvPr/>
        </p:nvSpPr>
        <p:spPr>
          <a:xfrm>
            <a:off x="2005092" y="2905742"/>
            <a:ext cx="2513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Bsp</a:t>
            </a:r>
            <a:r>
              <a:rPr lang="de-DE" dirty="0"/>
              <a:t>: num1 = 6, num2 = 3</a:t>
            </a:r>
          </a:p>
        </p:txBody>
      </p:sp>
      <p:sp>
        <p:nvSpPr>
          <p:cNvPr id="46" name="Rechteck 45"/>
          <p:cNvSpPr/>
          <p:nvPr/>
        </p:nvSpPr>
        <p:spPr>
          <a:xfrm>
            <a:off x="2005092" y="3202337"/>
            <a:ext cx="3530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Bedingungsüberdeckung: 50% (3/6)</a:t>
            </a:r>
          </a:p>
        </p:txBody>
      </p:sp>
      <p:sp>
        <p:nvSpPr>
          <p:cNvPr id="47" name="Rechteck 46"/>
          <p:cNvSpPr/>
          <p:nvPr/>
        </p:nvSpPr>
        <p:spPr>
          <a:xfrm>
            <a:off x="2005092" y="3782425"/>
            <a:ext cx="2513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Bsp</a:t>
            </a:r>
            <a:r>
              <a:rPr lang="de-DE" dirty="0"/>
              <a:t>: num1 = 3, num2 = 6</a:t>
            </a:r>
          </a:p>
        </p:txBody>
      </p:sp>
      <p:sp>
        <p:nvSpPr>
          <p:cNvPr id="48" name="Rechteck 47"/>
          <p:cNvSpPr/>
          <p:nvPr/>
        </p:nvSpPr>
        <p:spPr>
          <a:xfrm>
            <a:off x="2005092" y="4084467"/>
            <a:ext cx="3530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Bedingungsüberdeckung: 50% (3/6)</a:t>
            </a:r>
          </a:p>
        </p:txBody>
      </p:sp>
      <p:sp>
        <p:nvSpPr>
          <p:cNvPr id="49" name="Rechteck 48"/>
          <p:cNvSpPr/>
          <p:nvPr/>
        </p:nvSpPr>
        <p:spPr>
          <a:xfrm>
            <a:off x="2005092" y="4679234"/>
            <a:ext cx="2513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Bsp</a:t>
            </a:r>
            <a:r>
              <a:rPr lang="de-DE" dirty="0"/>
              <a:t>: num1 = 6, num2 = 9</a:t>
            </a:r>
          </a:p>
        </p:txBody>
      </p:sp>
      <p:sp>
        <p:nvSpPr>
          <p:cNvPr id="50" name="Rechteck 49"/>
          <p:cNvSpPr/>
          <p:nvPr/>
        </p:nvSpPr>
        <p:spPr>
          <a:xfrm>
            <a:off x="2005093" y="4966597"/>
            <a:ext cx="3129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Bedingungsüberdeckung: 100%</a:t>
            </a:r>
          </a:p>
        </p:txBody>
      </p:sp>
      <p:cxnSp>
        <p:nvCxnSpPr>
          <p:cNvPr id="40" name="Gerader Verbinder 39"/>
          <p:cNvCxnSpPr>
            <a:cxnSpLocks/>
            <a:stCxn id="5" idx="2"/>
            <a:endCxn id="24" idx="0"/>
          </p:cNvCxnSpPr>
          <p:nvPr/>
        </p:nvCxnSpPr>
        <p:spPr>
          <a:xfrm>
            <a:off x="9264377" y="2633167"/>
            <a:ext cx="1809" cy="1235564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Gerader Verbinder 40"/>
          <p:cNvCxnSpPr>
            <a:cxnSpLocks/>
            <a:stCxn id="28" idx="0"/>
            <a:endCxn id="26" idx="2"/>
          </p:cNvCxnSpPr>
          <p:nvPr/>
        </p:nvCxnSpPr>
        <p:spPr>
          <a:xfrm flipV="1">
            <a:off x="9266088" y="4695072"/>
            <a:ext cx="0" cy="1075774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cxnSpLocks/>
            <a:stCxn id="18" idx="0"/>
            <a:endCxn id="28" idx="2"/>
          </p:cNvCxnSpPr>
          <p:nvPr/>
        </p:nvCxnSpPr>
        <p:spPr>
          <a:xfrm flipV="1">
            <a:off x="9266088" y="6074171"/>
            <a:ext cx="0" cy="383486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" name="Gerader Verbinder 55"/>
          <p:cNvCxnSpPr>
            <a:cxnSpLocks/>
            <a:stCxn id="5" idx="2"/>
            <a:endCxn id="7" idx="0"/>
          </p:cNvCxnSpPr>
          <p:nvPr/>
        </p:nvCxnSpPr>
        <p:spPr>
          <a:xfrm flipH="1">
            <a:off x="8132546" y="2633167"/>
            <a:ext cx="1131830" cy="273654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" name="Gerader Verbinder 64"/>
          <p:cNvCxnSpPr>
            <a:cxnSpLocks/>
            <a:stCxn id="26" idx="2"/>
            <a:endCxn id="28" idx="0"/>
          </p:cNvCxnSpPr>
          <p:nvPr/>
        </p:nvCxnSpPr>
        <p:spPr>
          <a:xfrm>
            <a:off x="9266088" y="4695072"/>
            <a:ext cx="0" cy="1075774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8" name="Gerader Verbinder 67"/>
          <p:cNvCxnSpPr>
            <a:cxnSpLocks/>
            <a:stCxn id="26" idx="2"/>
            <a:endCxn id="13" idx="0"/>
          </p:cNvCxnSpPr>
          <p:nvPr/>
        </p:nvCxnSpPr>
        <p:spPr>
          <a:xfrm flipH="1">
            <a:off x="8507146" y="4695072"/>
            <a:ext cx="758943" cy="487654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1" name="Verbinder: gekrümmt 70"/>
          <p:cNvCxnSpPr>
            <a:cxnSpLocks/>
            <a:stCxn id="28" idx="3"/>
            <a:endCxn id="21" idx="3"/>
          </p:cNvCxnSpPr>
          <p:nvPr/>
        </p:nvCxnSpPr>
        <p:spPr>
          <a:xfrm flipH="1" flipV="1">
            <a:off x="9803655" y="1959687"/>
            <a:ext cx="696514" cy="3962823"/>
          </a:xfrm>
          <a:prstGeom prst="curvedConnector3">
            <a:avLst>
              <a:gd name="adj1" fmla="val -86406"/>
            </a:avLst>
          </a:prstGeom>
          <a:ln w="762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771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3" grpId="0" animBg="1"/>
      <p:bldP spid="32" grpId="0" animBg="1"/>
      <p:bldP spid="44" grpId="0"/>
      <p:bldP spid="46" grpId="0"/>
      <p:bldP spid="47" grpId="0"/>
      <p:bldP spid="48" grpId="0"/>
      <p:bldP spid="49" grpId="0"/>
      <p:bldP spid="5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Notwendigkeit von Testen und Code Reviews verstehen</a:t>
            </a:r>
          </a:p>
          <a:p>
            <a:endParaRPr lang="de-DE" dirty="0"/>
          </a:p>
          <a:p>
            <a:r>
              <a:rPr lang="de-DE" dirty="0"/>
              <a:t>Verschiedene Arten von </a:t>
            </a:r>
            <a:r>
              <a:rPr lang="de-DE" dirty="0" smtClean="0"/>
              <a:t>Testen </a:t>
            </a:r>
            <a:r>
              <a:rPr lang="de-DE" dirty="0"/>
              <a:t>und Code Reviews kennen lernen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Lernziele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Herausforderungen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Oft durch Entwickler selbst durchgeführt</a:t>
            </a:r>
          </a:p>
          <a:p>
            <a:r>
              <a:rPr lang="de-DE" dirty="0"/>
              <a:t>Welcher Entwickler geht schon gern davon aus, dass sein Programm Fehler hat</a:t>
            </a:r>
          </a:p>
          <a:p>
            <a:r>
              <a:rPr lang="de-DE" dirty="0"/>
              <a:t>Man testet oft das Verhalten, was man sowieso bereits im Kopf / programmiert hat</a:t>
            </a:r>
          </a:p>
          <a:p>
            <a:pPr lvl="1"/>
            <a:r>
              <a:rPr lang="de-DE" dirty="0"/>
              <a:t>Daher: Andere Personen wichtig zum Testen, um alternative Herangehensweise / Benutzungen / </a:t>
            </a:r>
            <a:r>
              <a:rPr lang="de-DE" dirty="0" err="1"/>
              <a:t>etc</a:t>
            </a:r>
            <a:r>
              <a:rPr lang="de-DE" dirty="0"/>
              <a:t> vom System zu testen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Pfadüberdeckungsverfahren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Wähle eine Testmenge so, dass alle Pfade vom Eingangs- bis zum Ausgangsknoten durchlaufen werden</a:t>
            </a:r>
          </a:p>
          <a:p>
            <a:pPr lvl="1"/>
            <a:r>
              <a:rPr lang="de-DE" dirty="0"/>
              <a:t>Probleme bei Schleifen (insb. </a:t>
            </a:r>
            <a:r>
              <a:rPr lang="de-DE" dirty="0" err="1"/>
              <a:t>While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Anz. der Wiederholungen in Schleifen wird meist eingeschränkt</a:t>
            </a:r>
          </a:p>
          <a:p>
            <a:endParaRPr lang="de-DE" dirty="0"/>
          </a:p>
          <a:p>
            <a:r>
              <a:rPr lang="de-DE" dirty="0"/>
              <a:t>Motivation:</a:t>
            </a:r>
          </a:p>
          <a:p>
            <a:pPr lvl="1"/>
            <a:r>
              <a:rPr lang="de-DE" dirty="0"/>
              <a:t>Logische Fehler und inkorrekte Annahmen sind umgekehrt proportional zur Wahrscheinlichkeit der Ausführung des Pfades</a:t>
            </a:r>
          </a:p>
          <a:p>
            <a:pPr lvl="1"/>
            <a:r>
              <a:rPr lang="de-DE" dirty="0"/>
              <a:t>Entwickler haben häufig fälschliche Annahme, dass ein bestimmter Pfad nicht ausgeführt wird</a:t>
            </a:r>
          </a:p>
          <a:p>
            <a:pPr lvl="1"/>
            <a:r>
              <a:rPr lang="de-DE" dirty="0"/>
              <a:t>Tippfehler sind zufällig; somit wahrscheinlicher in ungetesteten Pfaden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101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 der Pfadüberdeckung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Sehr schnell zu viele Pfade</a:t>
            </a:r>
          </a:p>
          <a:p>
            <a:pPr lvl="1"/>
            <a:r>
              <a:rPr lang="de-DE" dirty="0"/>
              <a:t>Sollte nur bei kritischen Modulen verwendet werden</a:t>
            </a:r>
          </a:p>
          <a:p>
            <a:pPr lvl="1"/>
            <a:r>
              <a:rPr lang="de-DE" dirty="0"/>
              <a:t>Spezialfälle für Schleifen</a:t>
            </a:r>
          </a:p>
          <a:p>
            <a:pPr lvl="2"/>
            <a:r>
              <a:rPr lang="de-DE" dirty="0"/>
              <a:t>Kein Durchlauf</a:t>
            </a:r>
          </a:p>
          <a:p>
            <a:pPr lvl="2"/>
            <a:r>
              <a:rPr lang="de-DE" dirty="0"/>
              <a:t>1 Durchlauf</a:t>
            </a:r>
          </a:p>
          <a:p>
            <a:pPr lvl="2"/>
            <a:r>
              <a:rPr lang="de-DE" dirty="0"/>
              <a:t>2 Durchläufe</a:t>
            </a:r>
          </a:p>
          <a:p>
            <a:pPr lvl="2"/>
            <a:r>
              <a:rPr lang="de-DE" dirty="0"/>
              <a:t>M Durchläufe bei m &lt; n : n = max. Anzahl Durchläufe</a:t>
            </a:r>
          </a:p>
          <a:p>
            <a:pPr lvl="2"/>
            <a:r>
              <a:rPr lang="de-DE" dirty="0"/>
              <a:t>N-1, n, n+1 Durchläufe</a:t>
            </a:r>
          </a:p>
          <a:p>
            <a:r>
              <a:rPr lang="de-DE" dirty="0" err="1"/>
              <a:t>Zyklomatische</a:t>
            </a:r>
            <a:r>
              <a:rPr lang="de-DE" dirty="0"/>
              <a:t> Komplexität als Maß der Pfadüberdeckung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015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Grenzen</a:t>
            </a:r>
            <a:r>
              <a:rPr lang="en-US" dirty="0"/>
              <a:t> und </a:t>
            </a:r>
            <a:r>
              <a:rPr lang="en-US" dirty="0" err="1"/>
              <a:t>Zusammenfasung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100%-Testabdeckung praktisch nicht möglich, besonders bei Ausführungspfade und Fallunterscheidungen</a:t>
            </a:r>
          </a:p>
          <a:p>
            <a:r>
              <a:rPr lang="de-DE" dirty="0"/>
              <a:t>White-Box Tests ergänzen Black-Box Tests</a:t>
            </a:r>
          </a:p>
          <a:p>
            <a:r>
              <a:rPr lang="de-DE" dirty="0"/>
              <a:t>Viele Tools, die Testabdeckung messen und visualisieren </a:t>
            </a:r>
            <a:r>
              <a:rPr lang="en-US" sz="2400" dirty="0"/>
              <a:t>(</a:t>
            </a:r>
            <a:r>
              <a:rPr lang="de-DE" sz="2400" dirty="0">
                <a:hlinkClick r:id="rId2"/>
              </a:rPr>
              <a:t>http://c2.com/cgi/wiki?CodeCoverageTools</a:t>
            </a:r>
            <a:r>
              <a:rPr lang="en-US" sz="2400" dirty="0"/>
              <a:t>)</a:t>
            </a:r>
          </a:p>
          <a:p>
            <a:r>
              <a:rPr lang="de-DE" dirty="0"/>
              <a:t>Trotz systematischem Vorgehen kann man nie sicher sein, dass der Quelltext fehlerfrei ist</a:t>
            </a:r>
          </a:p>
          <a:p>
            <a:pPr lvl="1"/>
            <a:r>
              <a:rPr lang="de-DE" dirty="0"/>
              <a:t>Dijkstra hat nach 40 Jahren immer noch Recht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16051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010" name="Textfeld 2"/>
          <p:cNvSpPr txBox="1">
            <a:spLocks noChangeArrowheads="1"/>
          </p:cNvSpPr>
          <p:nvPr/>
        </p:nvSpPr>
        <p:spPr bwMode="auto">
          <a:xfrm>
            <a:off x="1919289" y="1916114"/>
            <a:ext cx="599394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Konkrete Testverfahren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8534400" y="6356351"/>
            <a:ext cx="2133600" cy="365125"/>
          </a:xfrm>
        </p:spPr>
        <p:txBody>
          <a:bodyPr/>
          <a:lstStyle/>
          <a:p>
            <a:pPr>
              <a:defRPr/>
            </a:pPr>
            <a:fld id="{955A4B10-9205-419D-9BB2-D0CD2832847A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44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36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Testverfahren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Unit-Tests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Test-Driven </a:t>
            </a:r>
            <a:r>
              <a:rPr lang="en-US" dirty="0"/>
              <a:t>Development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Integrations-Tests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System-Tests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Acceptance-Tests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Unit </a:t>
            </a:r>
            <a:r>
              <a:rPr lang="en-US" dirty="0"/>
              <a:t>Tests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Ziel: Individuelle Komponenten / Module werden getestet, um deren korrekte Funktionsweise sicherzustellen</a:t>
            </a:r>
          </a:p>
          <a:p>
            <a:endParaRPr lang="de-DE" dirty="0"/>
          </a:p>
          <a:p>
            <a:r>
              <a:rPr lang="de-DE" dirty="0"/>
              <a:t>Typischerweise automatisiert</a:t>
            </a:r>
          </a:p>
          <a:p>
            <a:r>
              <a:rPr lang="de-DE" dirty="0"/>
              <a:t>Oft durch Entwickler spezifiziert</a:t>
            </a:r>
          </a:p>
          <a:p>
            <a:r>
              <a:rPr lang="de-DE" dirty="0"/>
              <a:t>Fokus auf eine Funktion/Methode/Modul</a:t>
            </a:r>
          </a:p>
          <a:p>
            <a:r>
              <a:rPr lang="de-DE" dirty="0" err="1"/>
              <a:t>Stubs</a:t>
            </a:r>
            <a:r>
              <a:rPr lang="de-DE" dirty="0"/>
              <a:t>/Mock-Objekte, wenn dabei andere Module aufgerufen werden</a:t>
            </a:r>
          </a:p>
          <a:p>
            <a:pPr lvl="1"/>
            <a:r>
              <a:rPr lang="de-DE" dirty="0" err="1"/>
              <a:t>Stubs</a:t>
            </a:r>
            <a:r>
              <a:rPr lang="de-DE" dirty="0"/>
              <a:t>/Mocks emulieren anderen Objekte/Methoden im Programm, welche notwendig sind, um das eigentliche Modul zu testen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JUnit</a:t>
            </a:r>
            <a:r>
              <a:rPr lang="de-DE" dirty="0"/>
              <a:t> – Unit </a:t>
            </a:r>
            <a:r>
              <a:rPr lang="de-DE" dirty="0" err="1"/>
              <a:t>Testing</a:t>
            </a:r>
            <a:r>
              <a:rPr lang="de-DE" dirty="0"/>
              <a:t> Framework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JUnit</a:t>
            </a:r>
            <a:r>
              <a:rPr lang="de-DE" dirty="0"/>
              <a:t> Test ist eine Methode in einer Klasse, die nur für das Testen verwendet wird</a:t>
            </a:r>
          </a:p>
          <a:p>
            <a:pPr lvl="1"/>
            <a:r>
              <a:rPr lang="de-DE" dirty="0"/>
              <a:t>Annotationen markieren Methoden, die einen Test spezifizieren (@</a:t>
            </a:r>
            <a:r>
              <a:rPr lang="de-DE" dirty="0" err="1"/>
              <a:t>org.junit.Test</a:t>
            </a:r>
            <a:r>
              <a:rPr lang="de-DE" dirty="0"/>
              <a:t>)</a:t>
            </a:r>
          </a:p>
          <a:p>
            <a:r>
              <a:rPr lang="de-DE" dirty="0"/>
              <a:t>Innerhalb der Methode, wird eine Methode des Frameworks verwendet, welche das erwartete Ergebnis gegen das des ausgeführten Codes vergleicht</a:t>
            </a:r>
          </a:p>
          <a:p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2423592" y="4607258"/>
            <a:ext cx="7702750" cy="2062103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de-DE" sz="1600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@Test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multiplicationOfZeroIntegersShouldReturnZero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 </a:t>
            </a:r>
          </a:p>
          <a:p>
            <a:r>
              <a:rPr lang="de-DE" sz="1600" i="1" dirty="0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</a:t>
            </a:r>
            <a:r>
              <a:rPr lang="de-DE" sz="1600" i="1" dirty="0" err="1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de-DE" sz="1600" i="1" dirty="0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i="1" dirty="0" err="1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sz="1600" i="1" dirty="0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i="1" dirty="0" err="1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tested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tester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6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MyClass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</a:p>
          <a:p>
            <a:r>
              <a:rPr lang="de-DE" sz="1600" i="1" dirty="0">
                <a:solidFill>
                  <a:srgbClr val="008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Tests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assertEquals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"10 x 0 must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0,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tester.multiply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(10, 0));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assertEquals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"0 x 10 must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0,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tester.multiply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(0, 10));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assertEquals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"0 x 0 must </a:t>
            </a:r>
            <a:r>
              <a:rPr lang="de-DE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</a:t>
            </a:r>
            <a:r>
              <a:rPr lang="de-DE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0"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0, 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tester.multiply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(0, 0));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11980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JUnit</a:t>
            </a:r>
            <a:r>
              <a:rPr lang="de-DE" dirty="0"/>
              <a:t> – Methoden und Annotationen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633" y="1484785"/>
            <a:ext cx="5886425" cy="3986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84" y="3573016"/>
            <a:ext cx="4464496" cy="3120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748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JUnit</a:t>
            </a:r>
            <a:r>
              <a:rPr lang="de-DE" dirty="0"/>
              <a:t> in </a:t>
            </a:r>
            <a:r>
              <a:rPr lang="de-DE" dirty="0" err="1"/>
              <a:t>Eclipse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189" y="1556793"/>
            <a:ext cx="4091060" cy="2659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Abgerundetes Rechteck 3"/>
          <p:cNvSpPr/>
          <p:nvPr/>
        </p:nvSpPr>
        <p:spPr>
          <a:xfrm>
            <a:off x="4367808" y="3933056"/>
            <a:ext cx="93610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76" y="1646686"/>
            <a:ext cx="2980556" cy="3364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bgerundetes Rechteck 6"/>
          <p:cNvSpPr/>
          <p:nvPr/>
        </p:nvSpPr>
        <p:spPr>
          <a:xfrm>
            <a:off x="5879976" y="3915904"/>
            <a:ext cx="93610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bgerundetes Rechteck 7"/>
          <p:cNvSpPr/>
          <p:nvPr/>
        </p:nvSpPr>
        <p:spPr>
          <a:xfrm>
            <a:off x="6367452" y="2751124"/>
            <a:ext cx="93610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75" y="4725144"/>
            <a:ext cx="2952750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690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Ursprünge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303912" y="2132856"/>
            <a:ext cx="6840760" cy="4594820"/>
          </a:xfrm>
        </p:spPr>
        <p:txBody>
          <a:bodyPr/>
          <a:lstStyle/>
          <a:p>
            <a:r>
              <a:rPr lang="de-DE" dirty="0"/>
              <a:t>Margaret </a:t>
            </a:r>
            <a:r>
              <a:rPr lang="de-DE" dirty="0" smtClean="0"/>
              <a:t>Hamilton</a:t>
            </a:r>
          </a:p>
          <a:p>
            <a:pPr marL="0" indent="0">
              <a:buNone/>
            </a:pPr>
            <a:r>
              <a:rPr lang="de-DE" dirty="0" smtClean="0"/>
              <a:t>&lt;- Quelltext für Apollo-Mission</a:t>
            </a:r>
          </a:p>
          <a:p>
            <a:r>
              <a:rPr lang="de-DE" dirty="0" smtClean="0"/>
              <a:t>Ihre Tochter hat Software „getestet“</a:t>
            </a:r>
          </a:p>
          <a:p>
            <a:r>
              <a:rPr lang="de-DE" dirty="0" smtClean="0"/>
              <a:t>Erst als Astronauten den selben „Fehler“ bei der Bedienung gemacht haben, wurde ein Fix eingebaut</a:t>
            </a:r>
            <a:endParaRPr lang="de-DE" dirty="0"/>
          </a:p>
          <a:p>
            <a:r>
              <a:rPr lang="de-DE" dirty="0" smtClean="0"/>
              <a:t>https</a:t>
            </a:r>
            <a:r>
              <a:rPr lang="de-DE" dirty="0"/>
              <a:t>://www.theguardian.com/technology/2019/jul/13/margaret-hamilton-computer-scientist-interview-software-apollo-missions-1969-moon-landing-nasa-women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  <p:pic>
        <p:nvPicPr>
          <p:cNvPr id="1026" name="Picture 2" descr="margaret hamilton in 1969 with the source code her team developed for the apollo miss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2132856"/>
            <a:ext cx="2857500" cy="39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45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JUnit</a:t>
            </a:r>
            <a:r>
              <a:rPr lang="de-DE" dirty="0"/>
              <a:t> – Beispiel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9" y="1556792"/>
            <a:ext cx="7172325" cy="19240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UnitTestErfolgrei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4133851"/>
            <a:ext cx="2819400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" descr="UnitTestGescheite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363" y="4143375"/>
            <a:ext cx="28384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11"/>
          <p:cNvSpPr>
            <a:spLocks noChangeArrowheads="1"/>
          </p:cNvSpPr>
          <p:nvPr/>
        </p:nvSpPr>
        <p:spPr bwMode="auto">
          <a:xfrm rot="2700000">
            <a:off x="6635750" y="3321050"/>
            <a:ext cx="647700" cy="863600"/>
          </a:xfrm>
          <a:prstGeom prst="rightArrow">
            <a:avLst>
              <a:gd name="adj1" fmla="val 57213"/>
              <a:gd name="adj2" fmla="val 58069"/>
            </a:avLst>
          </a:prstGeom>
          <a:solidFill>
            <a:schemeClr val="bg1"/>
          </a:solidFill>
          <a:ln w="38100">
            <a:solidFill>
              <a:srgbClr val="7F010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AutoShape 12"/>
          <p:cNvSpPr>
            <a:spLocks noChangeArrowheads="1"/>
          </p:cNvSpPr>
          <p:nvPr/>
        </p:nvSpPr>
        <p:spPr bwMode="auto">
          <a:xfrm rot="8100000">
            <a:off x="4872038" y="3357563"/>
            <a:ext cx="647700" cy="863600"/>
          </a:xfrm>
          <a:prstGeom prst="rightArrow">
            <a:avLst>
              <a:gd name="adj1" fmla="val 57213"/>
              <a:gd name="adj2" fmla="val 58069"/>
            </a:avLst>
          </a:prstGeom>
          <a:solidFill>
            <a:schemeClr val="bg1"/>
          </a:solidFill>
          <a:ln w="38100">
            <a:solidFill>
              <a:srgbClr val="7F010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43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Frameworks zum Testen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https://site.mockito.org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51</a:t>
            </a:fld>
            <a:endParaRPr lang="de-DE" dirty="0"/>
          </a:p>
        </p:txBody>
      </p:sp>
      <p:pic>
        <p:nvPicPr>
          <p:cNvPr id="3074" name="Picture 2" descr="Mocki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76" y="1700808"/>
            <a:ext cx="3479775" cy="173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89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</a:t>
            </a:r>
            <a:r>
              <a:rPr lang="de-DE" dirty="0" smtClean="0"/>
              <a:t>. Test-</a:t>
            </a:r>
            <a:r>
              <a:rPr lang="de-DE" dirty="0" err="1" smtClean="0"/>
              <a:t>Driven</a:t>
            </a:r>
            <a:r>
              <a:rPr lang="de-DE" dirty="0" smtClean="0"/>
              <a:t> </a:t>
            </a:r>
            <a:r>
              <a:rPr lang="de-DE" dirty="0"/>
              <a:t>Development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31504" y="2132856"/>
            <a:ext cx="6552728" cy="4594820"/>
          </a:xfrm>
        </p:spPr>
        <p:txBody>
          <a:bodyPr/>
          <a:lstStyle/>
          <a:p>
            <a:r>
              <a:rPr lang="de-DE" dirty="0"/>
              <a:t>Evolutionärer Entwicklungsansatz, welcher die folgenden Methoden kombiniert:</a:t>
            </a:r>
          </a:p>
          <a:p>
            <a:pPr lvl="1"/>
            <a:r>
              <a:rPr lang="de-DE" dirty="0"/>
              <a:t>Test-first design: zuerst Test schreiben bevor der Code geschrieben wird, welcher getestet werden soll</a:t>
            </a:r>
          </a:p>
          <a:p>
            <a:pPr lvl="1"/>
            <a:r>
              <a:rPr lang="de-DE" dirty="0" err="1"/>
              <a:t>Refactoring</a:t>
            </a:r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  <p:pic>
        <p:nvPicPr>
          <p:cNvPr id="4" name="Picture 5" descr="tddSt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272" y="1576537"/>
            <a:ext cx="2680533" cy="51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748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Test-</a:t>
            </a:r>
            <a:r>
              <a:rPr lang="de-DE" dirty="0" err="1"/>
              <a:t>Driven</a:t>
            </a:r>
            <a:r>
              <a:rPr lang="de-DE" dirty="0"/>
              <a:t> Development II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Umgekehrter Entwicklungsansatz</a:t>
            </a:r>
          </a:p>
          <a:p>
            <a:pPr lvl="1"/>
            <a:r>
              <a:rPr lang="de-DE" dirty="0"/>
              <a:t>Ist das existierende Design das best-möglichste Design, um ein Feature zu implementieren?</a:t>
            </a:r>
          </a:p>
          <a:p>
            <a:pPr lvl="2"/>
            <a:r>
              <a:rPr lang="de-DE" dirty="0"/>
              <a:t>Falls ja, setze mit nächstem Feature fort</a:t>
            </a:r>
          </a:p>
          <a:p>
            <a:pPr lvl="2"/>
            <a:r>
              <a:rPr lang="de-DE" dirty="0"/>
              <a:t>Falls nein, </a:t>
            </a:r>
            <a:r>
              <a:rPr lang="de-DE" dirty="0" err="1"/>
              <a:t>refaktorisiere</a:t>
            </a:r>
            <a:r>
              <a:rPr lang="de-DE" dirty="0"/>
              <a:t> es lokal, so dass das neue Feature so einfach wie möglich hinzugefügt werden kann</a:t>
            </a:r>
          </a:p>
          <a:p>
            <a:pPr lvl="1"/>
            <a:r>
              <a:rPr lang="de-DE" dirty="0"/>
              <a:t>Ergebnis: kontinuierliche Verbesserung der Qualität des Designs</a:t>
            </a:r>
          </a:p>
        </p:txBody>
      </p:sp>
    </p:spTree>
    <p:extLst>
      <p:ext uri="{BB962C8B-B14F-4D97-AF65-F5344CB8AC3E}">
        <p14:creationId xmlns:p14="http://schemas.microsoft.com/office/powerpoint/2010/main" val="139698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Prinzipien von TDD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Schreibe Test-Code vor dem funktionellen Code</a:t>
            </a:r>
          </a:p>
          <a:p>
            <a:r>
              <a:rPr lang="de-DE" dirty="0"/>
              <a:t>Sehr kleine Schritte --- ein Test und eine kleine Einheit korrespondierenden Codes zur gleichen Zeit</a:t>
            </a:r>
          </a:p>
          <a:p>
            <a:r>
              <a:rPr lang="de-DE" dirty="0"/>
              <a:t>Programmierer verweigern das Hinzufügen auch nur einer einzelnen Zeile Code solange dafür kein Test existiert</a:t>
            </a:r>
          </a:p>
          <a:p>
            <a:r>
              <a:rPr lang="de-DE" dirty="0"/>
              <a:t>Sobald ein Test vorhanden ist, setzt der Programmierer alles daran, dass die Test Suite erfolgreich durchläuft</a:t>
            </a:r>
          </a:p>
        </p:txBody>
      </p:sp>
      <p:sp>
        <p:nvSpPr>
          <p:cNvPr id="4" name="Rechteck 3"/>
          <p:cNvSpPr/>
          <p:nvPr/>
        </p:nvSpPr>
        <p:spPr>
          <a:xfrm>
            <a:off x="3359696" y="5085184"/>
            <a:ext cx="568863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latin typeface="+mj-lt"/>
              </a:rPr>
              <a:t>“If it's worth building, it's worth testing.</a:t>
            </a:r>
          </a:p>
          <a:p>
            <a:pPr>
              <a:spcBef>
                <a:spcPct val="50000"/>
              </a:spcBef>
            </a:pPr>
            <a:r>
              <a:rPr lang="en-US" sz="2000" dirty="0">
                <a:latin typeface="+mj-lt"/>
              </a:rPr>
              <a:t>If it's not worth testing, why are you wasting your time working on it?”</a:t>
            </a:r>
          </a:p>
          <a:p>
            <a:pPr algn="r">
              <a:spcBef>
                <a:spcPct val="50000"/>
              </a:spcBef>
            </a:pPr>
            <a:r>
              <a:rPr lang="en-US" sz="2000" dirty="0">
                <a:latin typeface="+mj-lt"/>
              </a:rPr>
              <a:t>─Scott W. Ambler</a:t>
            </a:r>
          </a:p>
        </p:txBody>
      </p:sp>
    </p:spTree>
    <p:extLst>
      <p:ext uri="{BB962C8B-B14F-4D97-AF65-F5344CB8AC3E}">
        <p14:creationId xmlns:p14="http://schemas.microsoft.com/office/powerpoint/2010/main" val="270443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</a:t>
            </a:r>
            <a:r>
              <a:rPr lang="en-US" dirty="0"/>
              <a:t>Integrations-Tests (IT)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Module werden kombiniert und als Gruppe getestet</a:t>
            </a:r>
          </a:p>
          <a:p>
            <a:r>
              <a:rPr lang="en-US"/>
              <a:t>Nach Unit-Tests, vor System-Tests</a:t>
            </a:r>
          </a:p>
          <a:p>
            <a:r>
              <a:rPr lang="en-US"/>
              <a:t>Zweck: Erfüllen Module im Zusammenspiel funktionale und nicht-funktionale Anforderungen?</a:t>
            </a:r>
          </a:p>
          <a:p>
            <a:r>
              <a:rPr lang="en-US"/>
              <a:t>IT basiert auf Black-Box-Tests</a:t>
            </a:r>
          </a:p>
          <a:p>
            <a:r>
              <a:rPr lang="en-US"/>
              <a:t>IT oft als Top-down IT or Bottom-up IT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IT: Top-Down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Kontrollflussmodul führt Test aus, alle untergeordneten Komponenten werden durch Stubs ausgetauscht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Untegordnete Komponenten werden durch eigentliche Komponenten Schritt für Schritt getauscht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Nach jedem Tausch wird getestet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IT: Bottom-Up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Low-level-Module, die bestimmte Funktion ausführen, werden zu Cluster kombiniert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Komponente, die Tests koordiniert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Cluster wird getestet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Getestet Cluster werden kombiniert und wieder getestet, bis höchste Ebene erreicht ist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Unit Test vs. Integration Test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58</a:t>
            </a:fld>
            <a:endParaRPr lang="de-DE" dirty="0"/>
          </a:p>
        </p:txBody>
      </p:sp>
      <p:pic>
        <p:nvPicPr>
          <p:cNvPr id="2052" name="Picture 4" descr="https://cdn-images-1.medium.com/max/1600/1*lnWj3S8D6P699LB98d9_oQ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2495169"/>
            <a:ext cx="3733006" cy="279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ilkinulas.github.io/assets/integration_tests/no_integration_test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12" y="2495169"/>
            <a:ext cx="4824536" cy="271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72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</a:t>
            </a:r>
            <a:r>
              <a:rPr lang="en-US" dirty="0"/>
              <a:t>System-Tests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Black-Box-Test des kompletten Systems</a:t>
            </a:r>
          </a:p>
          <a:p>
            <a:r>
              <a:rPr lang="de-DE" dirty="0"/>
              <a:t>Konzentration auf: </a:t>
            </a:r>
          </a:p>
          <a:p>
            <a:pPr lvl="1"/>
            <a:r>
              <a:rPr lang="de-DE" dirty="0"/>
              <a:t>Fehler, die aus Interaktionen zwischen Sub-Systemen herkommen</a:t>
            </a:r>
          </a:p>
          <a:p>
            <a:pPr lvl="1"/>
            <a:r>
              <a:rPr lang="de-DE" dirty="0"/>
              <a:t>Validierung, dass das gesamte System funktioniert und nicht-funktionale Anforderungen erfüllt</a:t>
            </a:r>
          </a:p>
          <a:p>
            <a:r>
              <a:rPr lang="de-DE" dirty="0"/>
              <a:t>Orientierung oft an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endParaRPr lang="de-DE" dirty="0"/>
          </a:p>
          <a:p>
            <a:r>
              <a:rPr lang="de-DE" dirty="0"/>
              <a:t>Meistens durch separates Test-Team</a:t>
            </a:r>
          </a:p>
          <a:p>
            <a:r>
              <a:rPr lang="de-DE" dirty="0"/>
              <a:t>Viele verschiedene Arten von System-Tests</a:t>
            </a:r>
          </a:p>
          <a:p>
            <a:pPr lvl="1"/>
            <a:r>
              <a:rPr lang="de-DE" dirty="0"/>
              <a:t>GUI, Usability, Performance, Barrierefreiheit,</a:t>
            </a:r>
          </a:p>
          <a:p>
            <a:pPr marL="801688" lvl="1" indent="-87313">
              <a:buNone/>
            </a:pPr>
            <a:r>
              <a:rPr lang="de-DE" dirty="0"/>
              <a:t>Stresstests,…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16051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010" name="Textfeld 2"/>
          <p:cNvSpPr txBox="1">
            <a:spLocks noChangeArrowheads="1"/>
          </p:cNvSpPr>
          <p:nvPr/>
        </p:nvSpPr>
        <p:spPr bwMode="auto">
          <a:xfrm>
            <a:off x="1919288" y="1916113"/>
            <a:ext cx="831343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Testen:</a:t>
            </a:r>
          </a:p>
          <a:p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	Einordnung und </a:t>
            </a:r>
          </a:p>
          <a:p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		systematisches Vorgehen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8534400" y="6356351"/>
            <a:ext cx="2133600" cy="365125"/>
          </a:xfrm>
        </p:spPr>
        <p:txBody>
          <a:bodyPr/>
          <a:lstStyle/>
          <a:p>
            <a:pPr>
              <a:defRPr/>
            </a:pPr>
            <a:fld id="{955A4B10-9205-419D-9BB2-D0CD2832847A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08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Regressions-Test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Idee: Nach </a:t>
            </a:r>
            <a:r>
              <a:rPr lang="de-DE" i="1" dirty="0">
                <a:solidFill>
                  <a:srgbClr val="C00000"/>
                </a:solidFill>
              </a:rPr>
              <a:t>jeder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/>
              <a:t>Änderungen werden </a:t>
            </a:r>
            <a:r>
              <a:rPr lang="de-DE" i="1" dirty="0">
                <a:solidFill>
                  <a:srgbClr val="C00000"/>
                </a:solidFill>
              </a:rPr>
              <a:t>alle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/>
              <a:t>Testfälle wieder ausgeführt</a:t>
            </a:r>
          </a:p>
          <a:p>
            <a:r>
              <a:rPr lang="de-DE" i="1" dirty="0">
                <a:solidFill>
                  <a:srgbClr val="C00000"/>
                </a:solidFill>
              </a:rPr>
              <a:t>Sicherstellung</a:t>
            </a:r>
            <a:r>
              <a:rPr lang="de-DE" dirty="0"/>
              <a:t>, dass alles, was </a:t>
            </a:r>
            <a:r>
              <a:rPr lang="de-DE" i="1" dirty="0">
                <a:solidFill>
                  <a:srgbClr val="C00000"/>
                </a:solidFill>
              </a:rPr>
              <a:t>vor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/>
              <a:t>der </a:t>
            </a:r>
            <a:r>
              <a:rPr lang="de-DE" i="1" dirty="0">
                <a:solidFill>
                  <a:srgbClr val="C00000"/>
                </a:solidFill>
              </a:rPr>
              <a:t>Änderung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/>
              <a:t>funktioniert hat, auch </a:t>
            </a:r>
            <a:r>
              <a:rPr lang="de-DE" i="1" dirty="0">
                <a:solidFill>
                  <a:srgbClr val="C00000"/>
                </a:solidFill>
              </a:rPr>
              <a:t>nach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/>
              <a:t>der Änderung weiterhin funktioniert</a:t>
            </a:r>
          </a:p>
          <a:p>
            <a:r>
              <a:rPr lang="de-DE" dirty="0"/>
              <a:t>Tests müssen </a:t>
            </a:r>
            <a:r>
              <a:rPr lang="de-DE" i="1" dirty="0">
                <a:solidFill>
                  <a:srgbClr val="C00000"/>
                </a:solidFill>
              </a:rPr>
              <a:t>deterministisch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/>
              <a:t>und </a:t>
            </a:r>
            <a:r>
              <a:rPr lang="de-DE" i="1" dirty="0">
                <a:solidFill>
                  <a:srgbClr val="C00000"/>
                </a:solidFill>
              </a:rPr>
              <a:t>wiederholbar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/>
              <a:t>sein</a:t>
            </a:r>
          </a:p>
          <a:p>
            <a:r>
              <a:rPr lang="de-DE" dirty="0"/>
              <a:t>Tests sollten gesamte Funktionalität umfassen</a:t>
            </a:r>
          </a:p>
          <a:p>
            <a:pPr lvl="1"/>
            <a:r>
              <a:rPr lang="de-DE" dirty="0"/>
              <a:t>Jedes Interface</a:t>
            </a:r>
          </a:p>
          <a:p>
            <a:pPr lvl="1"/>
            <a:r>
              <a:rPr lang="de-DE" dirty="0"/>
              <a:t>Alle Grenzsituationen /-fälle</a:t>
            </a:r>
          </a:p>
          <a:p>
            <a:pPr lvl="1"/>
            <a:r>
              <a:rPr lang="de-DE" dirty="0"/>
              <a:t>Jedes Feature</a:t>
            </a:r>
          </a:p>
          <a:p>
            <a:pPr lvl="1"/>
            <a:r>
              <a:rPr lang="de-DE" dirty="0"/>
              <a:t>Jede Zeile Code</a:t>
            </a:r>
          </a:p>
          <a:p>
            <a:pPr lvl="1"/>
            <a:r>
              <a:rPr lang="de-DE" dirty="0"/>
              <a:t>Alles was irgendwie falsch gehen kann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Nightly/Daily Builds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Release eines großen Projekts wird zu fest definiertem Zeitpunkt erstellt</a:t>
            </a:r>
          </a:p>
          <a:p>
            <a:r>
              <a:rPr lang="de-DE" dirty="0"/>
              <a:t>Zeitpunkt: Wenn keine Änderungen am Code zu erwarten sind</a:t>
            </a:r>
          </a:p>
          <a:p>
            <a:r>
              <a:rPr lang="de-DE" dirty="0"/>
              <a:t>Gefundener Fehler ist großes Problem:</a:t>
            </a:r>
          </a:p>
          <a:p>
            <a:pPr lvl="1"/>
            <a:r>
              <a:rPr lang="de-DE" dirty="0"/>
              <a:t>Verantwortlicher Entwickler muss ggfs. nachts das Problem beheben</a:t>
            </a:r>
          </a:p>
          <a:p>
            <a:r>
              <a:rPr lang="de-DE" dirty="0"/>
              <a:t>Nach einem </a:t>
            </a:r>
            <a:r>
              <a:rPr lang="de-DE" dirty="0" err="1"/>
              <a:t>Build</a:t>
            </a:r>
            <a:r>
              <a:rPr lang="de-DE" dirty="0"/>
              <a:t> oft Regressions-Tests</a:t>
            </a:r>
          </a:p>
          <a:p>
            <a:pPr>
              <a:buNone/>
            </a:pPr>
            <a:endParaRPr lang="en-US" dirty="0"/>
          </a:p>
          <a:p>
            <a:pPr marL="0" indent="0">
              <a:buNone/>
            </a:pPr>
            <a:r>
              <a:rPr lang="en-US" sz="2200" dirty="0"/>
              <a:t>“Treat the daily build as the heartbeat of the project. If there is no heartbeat, the project is dead.” -Jim McCarthy (</a:t>
            </a:r>
            <a:r>
              <a:rPr lang="de-DE" sz="2400" dirty="0">
                <a:hlinkClick r:id="rId3"/>
              </a:rPr>
              <a:t>http://www.mccarthyshow.com/</a:t>
            </a:r>
            <a:r>
              <a:rPr lang="de-DE" sz="2400" dirty="0"/>
              <a:t>)</a:t>
            </a:r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</a:t>
            </a:r>
            <a:r>
              <a:rPr lang="en-US" dirty="0"/>
              <a:t>Acceptance-Tests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Erfüllt das System alle spezifierten Anforderungen?</a:t>
            </a:r>
          </a:p>
          <a:p>
            <a:r>
              <a:rPr lang="en-US"/>
              <a:t>Funktionstest, die der Kunde ausführt, um Qualität zu bewerten</a:t>
            </a:r>
          </a:p>
          <a:p>
            <a:r>
              <a:rPr lang="en-US"/>
              <a:t>Echte statt simulierte Daten</a:t>
            </a:r>
          </a:p>
          <a:p>
            <a:r>
              <a:rPr lang="en-US"/>
              <a:t>Alpha-Tests:</a:t>
            </a:r>
          </a:p>
          <a:p>
            <a:pPr lvl="1"/>
            <a:r>
              <a:rPr lang="en-US"/>
              <a:t>White-Box-Tests durch Entwickler</a:t>
            </a:r>
          </a:p>
          <a:p>
            <a:pPr lvl="1"/>
            <a:r>
              <a:rPr lang="en-US"/>
              <a:t>Danach Black-Box-Test durch andere Teams</a:t>
            </a:r>
          </a:p>
          <a:p>
            <a:r>
              <a:rPr lang="en-US"/>
              <a:t>Beta-Tests:</a:t>
            </a:r>
          </a:p>
          <a:p>
            <a:pPr lvl="1"/>
            <a:r>
              <a:rPr lang="en-US"/>
              <a:t>Endnutzer testen System</a:t>
            </a:r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Inhaltsplatzhalt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3520000"/>
              </p:ext>
            </p:extLst>
          </p:nvPr>
        </p:nvGraphicFramePr>
        <p:xfrm>
          <a:off x="2063552" y="1593088"/>
          <a:ext cx="860444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9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Testing technique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Unit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Integration</a:t>
                      </a:r>
                      <a:r>
                        <a:rPr lang="en-US" baseline="0"/>
                        <a:t> test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System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Beta</a:t>
                      </a:r>
                      <a:r>
                        <a:rPr lang="en-US" baseline="0"/>
                        <a:t> test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Wann findet man die meisten Fehler?</a:t>
            </a:r>
          </a:p>
        </p:txBody>
      </p:sp>
      <p:sp>
        <p:nvSpPr>
          <p:cNvPr id="9" name="Inhaltsplatzhalter 2"/>
          <p:cNvSpPr txBox="1">
            <a:spLocks/>
          </p:cNvSpPr>
          <p:nvPr/>
        </p:nvSpPr>
        <p:spPr>
          <a:xfrm>
            <a:off x="1981200" y="4005065"/>
            <a:ext cx="8229600" cy="21210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de-DE" sz="2800" dirty="0"/>
              <a:t>Rate:</a:t>
            </a:r>
          </a:p>
          <a:p>
            <a:pPr marL="800100" lvl="1" indent="-342900">
              <a:spcBef>
                <a:spcPct val="20000"/>
              </a:spcBef>
              <a:buFont typeface="Symbol" pitchFamily="18" charset="2"/>
              <a:buChar char="-"/>
            </a:pPr>
            <a:r>
              <a:rPr lang="de-DE" sz="2400" dirty="0"/>
              <a:t>Anzahl gefundener Fehler beim Anwenden einer Technik</a:t>
            </a:r>
          </a:p>
          <a:p>
            <a:pPr marL="800100" lvl="1" indent="-342900">
              <a:spcBef>
                <a:spcPct val="20000"/>
              </a:spcBef>
              <a:buFont typeface="Symbol" pitchFamily="18" charset="2"/>
              <a:buChar char="-"/>
            </a:pPr>
            <a:r>
              <a:rPr lang="de-DE" sz="2400" dirty="0"/>
              <a:t>Gefundene Fehler pro Strategie überlappen sich teilweise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395914"/>
              </p:ext>
            </p:extLst>
          </p:nvPr>
        </p:nvGraphicFramePr>
        <p:xfrm>
          <a:off x="8380323" y="1594442"/>
          <a:ext cx="230161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1611">
                  <a:extLst>
                    <a:ext uri="{9D8B030D-6E8A-4147-A177-3AD203B41FA5}">
                      <a16:colId xmlns:a16="http://schemas.microsoft.com/office/drawing/2014/main" val="3926459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79412" marR="179412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998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30%</a:t>
                      </a:r>
                    </a:p>
                  </a:txBody>
                  <a:tcPr marL="179412" marR="179412"/>
                </a:tc>
                <a:extLst>
                  <a:ext uri="{0D108BD9-81ED-4DB2-BD59-A6C34878D82A}">
                    <a16:rowId xmlns:a16="http://schemas.microsoft.com/office/drawing/2014/main" val="1314809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35%</a:t>
                      </a:r>
                    </a:p>
                  </a:txBody>
                  <a:tcPr marL="179412" marR="179412"/>
                </a:tc>
                <a:extLst>
                  <a:ext uri="{0D108BD9-81ED-4DB2-BD59-A6C34878D82A}">
                    <a16:rowId xmlns:a16="http://schemas.microsoft.com/office/drawing/2014/main" val="155219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40%</a:t>
                      </a:r>
                    </a:p>
                  </a:txBody>
                  <a:tcPr marL="179412" marR="179412"/>
                </a:tc>
                <a:extLst>
                  <a:ext uri="{0D108BD9-81ED-4DB2-BD59-A6C34878D82A}">
                    <a16:rowId xmlns:a16="http://schemas.microsoft.com/office/drawing/2014/main" val="3845671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bis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zu</a:t>
                      </a:r>
                      <a:r>
                        <a:rPr lang="en-US" baseline="0" dirty="0"/>
                        <a:t> 75%</a:t>
                      </a:r>
                      <a:endParaRPr lang="en-US" dirty="0"/>
                    </a:p>
                  </a:txBody>
                  <a:tcPr marL="179412" marR="179412"/>
                </a:tc>
                <a:extLst>
                  <a:ext uri="{0D108BD9-81ED-4DB2-BD59-A6C34878D82A}">
                    <a16:rowId xmlns:a16="http://schemas.microsoft.com/office/drawing/2014/main" val="1057681079"/>
                  </a:ext>
                </a:extLst>
              </a:tr>
            </a:tbl>
          </a:graphicData>
        </a:graphic>
      </p:graphicFrame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spielt alles zusammen?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Testplan muss erstellt werden, </a:t>
            </a:r>
            <a:r>
              <a:rPr lang="de-DE" i="1" dirty="0">
                <a:solidFill>
                  <a:srgbClr val="C00000"/>
                </a:solidFill>
              </a:rPr>
              <a:t>sobald die Anforderungen formuliert</a:t>
            </a:r>
            <a:r>
              <a:rPr lang="de-DE" dirty="0"/>
              <a:t> sind und </a:t>
            </a:r>
            <a:r>
              <a:rPr lang="de-DE" i="1" dirty="0">
                <a:solidFill>
                  <a:srgbClr val="C00000"/>
                </a:solidFill>
              </a:rPr>
              <a:t>ständig verfeinert </a:t>
            </a:r>
            <a:r>
              <a:rPr lang="de-DE" dirty="0"/>
              <a:t>werden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Plan sollte </a:t>
            </a:r>
            <a:r>
              <a:rPr lang="de-DE" i="1" dirty="0">
                <a:solidFill>
                  <a:srgbClr val="C00000"/>
                </a:solidFill>
              </a:rPr>
              <a:t>regulär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/>
              <a:t>überarbeitet und Tests </a:t>
            </a:r>
            <a:r>
              <a:rPr lang="de-DE" i="1" dirty="0">
                <a:solidFill>
                  <a:srgbClr val="C00000"/>
                </a:solidFill>
              </a:rPr>
              <a:t>wiederholt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/>
              <a:t>und </a:t>
            </a:r>
            <a:r>
              <a:rPr lang="de-DE" i="1" dirty="0">
                <a:solidFill>
                  <a:srgbClr val="C00000"/>
                </a:solidFill>
              </a:rPr>
              <a:t>erweitert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/>
              <a:t>werden</a:t>
            </a:r>
          </a:p>
        </p:txBody>
      </p:sp>
      <p:pic>
        <p:nvPicPr>
          <p:cNvPr id="4" name="Picture 8" descr="p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2996952"/>
            <a:ext cx="76200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514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Testen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Stelle sicher, dass Komponenten in Isolation getestet werden können</a:t>
            </a:r>
          </a:p>
          <a:p>
            <a:pPr lvl="1"/>
            <a:r>
              <a:rPr lang="de-DE" dirty="0"/>
              <a:t>Minimiere </a:t>
            </a:r>
            <a:r>
              <a:rPr lang="de-DE" dirty="0" err="1"/>
              <a:t>Abhänigkeiten</a:t>
            </a:r>
            <a:r>
              <a:rPr lang="de-DE" dirty="0"/>
              <a:t> zu anderen Komponenten</a:t>
            </a:r>
          </a:p>
          <a:p>
            <a:pPr lvl="1"/>
            <a:r>
              <a:rPr lang="de-DE" dirty="0"/>
              <a:t>Biete Konstruktoren an, um Objekte für das Testen zu erstellen</a:t>
            </a:r>
          </a:p>
          <a:p>
            <a:endParaRPr lang="de-DE" dirty="0"/>
          </a:p>
          <a:p>
            <a:r>
              <a:rPr lang="de-DE" dirty="0"/>
              <a:t>Design Techniken existieren für verbesserte Testbarkeit</a:t>
            </a:r>
          </a:p>
          <a:p>
            <a:pPr lvl="1"/>
            <a:r>
              <a:rPr lang="de-DE" dirty="0"/>
              <a:t>Benutze Interfaces, um Mock Objekte oder </a:t>
            </a:r>
            <a:r>
              <a:rPr lang="de-DE" dirty="0" err="1"/>
              <a:t>Stubs</a:t>
            </a:r>
            <a:r>
              <a:rPr lang="de-DE" dirty="0"/>
              <a:t> zu nutzen</a:t>
            </a:r>
          </a:p>
        </p:txBody>
      </p:sp>
    </p:spTree>
    <p:extLst>
      <p:ext uri="{BB962C8B-B14F-4D97-AF65-F5344CB8AC3E}">
        <p14:creationId xmlns:p14="http://schemas.microsoft.com/office/powerpoint/2010/main" val="716102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Nochmal</a:t>
            </a:r>
            <a:r>
              <a:rPr lang="en-US" dirty="0"/>
              <a:t>: THE limitation of testing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"Program testing can be a very effective way to show the presence of bugs, but is hopelessly inadequate for showing their absence."</a:t>
            </a:r>
          </a:p>
          <a:p>
            <a:pPr lvl="1"/>
            <a:r>
              <a:rPr lang="en-US" dirty="0"/>
              <a:t>E.W. </a:t>
            </a:r>
            <a:r>
              <a:rPr lang="en-US" dirty="0" err="1"/>
              <a:t>Dijkstra</a:t>
            </a:r>
            <a:endParaRPr lang="en-US" dirty="0"/>
          </a:p>
          <a:p>
            <a:pPr lvl="1"/>
            <a:endParaRPr lang="en-US" dirty="0"/>
          </a:p>
          <a:p>
            <a:r>
              <a:rPr lang="de-DE" dirty="0"/>
              <a:t>Keine Fehler bei Tests kann bedeuten:</a:t>
            </a:r>
          </a:p>
          <a:p>
            <a:pPr lvl="1"/>
            <a:r>
              <a:rPr lang="de-DE" dirty="0"/>
              <a:t>Es gibt keine Fehler</a:t>
            </a:r>
          </a:p>
          <a:p>
            <a:pPr lvl="1"/>
            <a:r>
              <a:rPr lang="de-DE" dirty="0"/>
              <a:t>Testfälle sind unvollständig</a:t>
            </a:r>
          </a:p>
          <a:p>
            <a:pPr lvl="1"/>
            <a:endParaRPr lang="en-US" dirty="0"/>
          </a:p>
          <a:p>
            <a:r>
              <a:rPr lang="en-US" dirty="0" err="1"/>
              <a:t>Lösung</a:t>
            </a:r>
            <a:r>
              <a:rPr lang="en-US" dirty="0"/>
              <a:t>: </a:t>
            </a:r>
            <a:r>
              <a:rPr lang="en-US" dirty="0" err="1"/>
              <a:t>Verifikation</a:t>
            </a:r>
            <a:r>
              <a:rPr lang="en-US" dirty="0"/>
              <a:t> von Software (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Teil</a:t>
            </a:r>
            <a:r>
              <a:rPr lang="en-US" dirty="0"/>
              <a:t> der </a:t>
            </a:r>
            <a:r>
              <a:rPr lang="en-US" dirty="0" err="1"/>
              <a:t>Vorlesung</a:t>
            </a:r>
            <a:r>
              <a:rPr lang="en-US" dirty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16051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010" name="Textfeld 2"/>
          <p:cNvSpPr txBox="1">
            <a:spLocks noChangeArrowheads="1"/>
          </p:cNvSpPr>
          <p:nvPr/>
        </p:nvSpPr>
        <p:spPr bwMode="auto">
          <a:xfrm>
            <a:off x="1919289" y="1916113"/>
            <a:ext cx="7082901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Software Verifikation und </a:t>
            </a:r>
          </a:p>
          <a:p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	Modell-basiertes Testen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8534400" y="6356351"/>
            <a:ext cx="2133600" cy="365125"/>
          </a:xfrm>
        </p:spPr>
        <p:txBody>
          <a:bodyPr/>
          <a:lstStyle/>
          <a:p>
            <a:pPr>
              <a:defRPr/>
            </a:pPr>
            <a:fld id="{955A4B10-9205-419D-9BB2-D0CD2832847A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67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86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de-DE" dirty="0"/>
              <a:t>Was bedeutet fehlerfrei?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Programm kann kompiliert werden</a:t>
            </a:r>
          </a:p>
          <a:p>
            <a:r>
              <a:rPr lang="de-DE" dirty="0"/>
              <a:t>Main-Methode wirft keine </a:t>
            </a:r>
            <a:r>
              <a:rPr lang="de-DE" dirty="0" err="1"/>
              <a:t>Exception</a:t>
            </a:r>
            <a:endParaRPr lang="de-DE" dirty="0"/>
          </a:p>
          <a:p>
            <a:r>
              <a:rPr lang="de-DE" dirty="0"/>
              <a:t>Generell keine </a:t>
            </a:r>
            <a:r>
              <a:rPr lang="de-DE" dirty="0" err="1"/>
              <a:t>NullpointerException</a:t>
            </a:r>
            <a:r>
              <a:rPr lang="de-DE" dirty="0"/>
              <a:t>, </a:t>
            </a:r>
            <a:r>
              <a:rPr lang="de-DE" dirty="0" err="1"/>
              <a:t>ClassCastException</a:t>
            </a:r>
            <a:endParaRPr lang="de-DE" dirty="0"/>
          </a:p>
          <a:p>
            <a:r>
              <a:rPr lang="de-DE" dirty="0"/>
              <a:t>Keine Zugriffe auf nicht-initialisierten Speicher</a:t>
            </a:r>
          </a:p>
          <a:p>
            <a:endParaRPr lang="de-DE" dirty="0"/>
          </a:p>
          <a:p>
            <a:r>
              <a:rPr lang="de-DE" dirty="0"/>
              <a:t>Sagt alles noch nichts über „richtige“ Ergebnisse aus</a:t>
            </a:r>
          </a:p>
          <a:p>
            <a:pPr marL="0" indent="0">
              <a:buNone/>
            </a:pPr>
            <a:r>
              <a:rPr lang="de-DE" dirty="0">
                <a:sym typeface="Wingdings" pitchFamily="2" charset="2"/>
              </a:rPr>
              <a:t>	 Spezifikation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859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0" tIns="0" rIns="0" bIns="0" rtlCol="0" anchor="ctr">
            <a:noAutofit/>
          </a:bodyPr>
          <a:lstStyle/>
          <a:p>
            <a:r>
              <a:rPr lang="en-US" dirty="0" err="1"/>
              <a:t>Verifikation</a:t>
            </a:r>
            <a:r>
              <a:rPr lang="en-US" dirty="0"/>
              <a:t> und Validation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lIns="0" tIns="0" rIns="0" bIns="0" rtlCol="0">
            <a:normAutofit/>
          </a:bodyPr>
          <a:lstStyle/>
          <a:p>
            <a:pPr marL="419100" indent="-419100">
              <a:buNone/>
            </a:pPr>
            <a:r>
              <a:rPr lang="de-DE" b="1" i="1" dirty="0"/>
              <a:t>Verifikation:</a:t>
            </a:r>
            <a:endParaRPr lang="de-DE" dirty="0"/>
          </a:p>
          <a:p>
            <a:pPr marL="419100" indent="-419100"/>
            <a:r>
              <a:rPr lang="de-DE" dirty="0"/>
              <a:t>Bauen wir das das </a:t>
            </a:r>
            <a:r>
              <a:rPr lang="de-DE" i="1" dirty="0">
                <a:solidFill>
                  <a:srgbClr val="7F0101"/>
                </a:solidFill>
              </a:rPr>
              <a:t>Produkt richtig</a:t>
            </a:r>
            <a:r>
              <a:rPr lang="de-DE" dirty="0"/>
              <a:t>? </a:t>
            </a:r>
          </a:p>
          <a:p>
            <a:pPr marL="838200" lvl="1" indent="-381000"/>
            <a:r>
              <a:rPr lang="de-DE" dirty="0"/>
              <a:t>D.h., entspricht es der Spezifikation?</a:t>
            </a:r>
          </a:p>
          <a:p>
            <a:pPr marL="419100" indent="-419100"/>
            <a:endParaRPr lang="de-DE" dirty="0"/>
          </a:p>
          <a:p>
            <a:pPr marL="419100" indent="-419100">
              <a:buNone/>
            </a:pPr>
            <a:r>
              <a:rPr lang="de-DE" b="1" i="1" dirty="0"/>
              <a:t>Validation:</a:t>
            </a:r>
            <a:endParaRPr lang="de-DE" dirty="0"/>
          </a:p>
          <a:p>
            <a:pPr marL="419100" indent="-419100"/>
            <a:r>
              <a:rPr lang="de-DE" dirty="0"/>
              <a:t>Bauen wir das </a:t>
            </a:r>
            <a:r>
              <a:rPr lang="de-DE" i="1" dirty="0">
                <a:solidFill>
                  <a:srgbClr val="7F0101"/>
                </a:solidFill>
              </a:rPr>
              <a:t>richtige Produkt</a:t>
            </a:r>
            <a:r>
              <a:rPr lang="de-DE" dirty="0"/>
              <a:t>? </a:t>
            </a:r>
          </a:p>
          <a:p>
            <a:pPr marL="838200" lvl="1" indent="-381000"/>
            <a:r>
              <a:rPr lang="de-DE" dirty="0"/>
              <a:t>D.h., entspricht es den Nutzererwartungen?</a:t>
            </a:r>
          </a:p>
        </p:txBody>
      </p:sp>
    </p:spTree>
    <p:extLst>
      <p:ext uri="{BB962C8B-B14F-4D97-AF65-F5344CB8AC3E}">
        <p14:creationId xmlns:p14="http://schemas.microsoft.com/office/powerpoint/2010/main" val="344367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Ziele</a:t>
            </a:r>
            <a:r>
              <a:rPr lang="en-US" dirty="0" smtClean="0"/>
              <a:t> I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Vorher nicht ganz richtig; eigentliche Ziele:</a:t>
            </a:r>
          </a:p>
          <a:p>
            <a:pPr lvl="1"/>
            <a:r>
              <a:rPr lang="de-DE" dirty="0"/>
              <a:t>Sicherstellen, dass das Programm nicht abstürzt</a:t>
            </a:r>
          </a:p>
          <a:p>
            <a:pPr lvl="1"/>
            <a:r>
              <a:rPr lang="de-DE" dirty="0"/>
              <a:t>Regressionstest: keine neuen Fehler</a:t>
            </a:r>
          </a:p>
          <a:p>
            <a:pPr lvl="1"/>
            <a:r>
              <a:rPr lang="de-DE" dirty="0"/>
              <a:t>Sicherstellen, dass die Anforderungen erfüllt sind</a:t>
            </a:r>
          </a:p>
          <a:p>
            <a:pPr lvl="1"/>
            <a:r>
              <a:rPr lang="de-DE" dirty="0"/>
              <a:t>Sicherstellen, dass es keine Seiteneffekte gibt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0" tIns="0" rIns="0" bIns="0" rtlCol="0" anchor="ctr">
            <a:noAutofit/>
          </a:bodyPr>
          <a:lstStyle/>
          <a:p>
            <a:r>
              <a:rPr lang="en-US" dirty="0" err="1"/>
              <a:t>Statische</a:t>
            </a:r>
            <a:r>
              <a:rPr lang="en-US" dirty="0"/>
              <a:t> </a:t>
            </a:r>
            <a:r>
              <a:rPr lang="en-US" dirty="0" err="1"/>
              <a:t>Verifikation</a:t>
            </a:r>
            <a:endParaRPr lang="en-US" dirty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lIns="0" tIns="0" rIns="0" bIns="0" rtlCol="0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de-DE" sz="1800" b="1" i="1" dirty="0"/>
              <a:t>Programminspektionen:</a:t>
            </a:r>
          </a:p>
          <a:p>
            <a:pPr>
              <a:lnSpc>
                <a:spcPct val="90000"/>
              </a:lnSpc>
            </a:pPr>
            <a:r>
              <a:rPr lang="de-DE" sz="1800" dirty="0"/>
              <a:t>Kleine Team prüfen systematisch den Code</a:t>
            </a:r>
          </a:p>
          <a:p>
            <a:pPr>
              <a:lnSpc>
                <a:spcPct val="90000"/>
              </a:lnSpc>
            </a:pPr>
            <a:r>
              <a:rPr lang="de-DE" sz="1800" dirty="0"/>
              <a:t>Checklisten sind oft erforderlich</a:t>
            </a:r>
          </a:p>
          <a:p>
            <a:pPr lvl="1">
              <a:lnSpc>
                <a:spcPct val="90000"/>
              </a:lnSpc>
            </a:pPr>
            <a:r>
              <a:rPr lang="de-DE" sz="1800" dirty="0"/>
              <a:t>z.B., “Sind alle Invarianten, Vor- und Nachbedingungen überprüft?” ...</a:t>
            </a:r>
          </a:p>
          <a:p>
            <a:pPr>
              <a:lnSpc>
                <a:spcPct val="90000"/>
              </a:lnSpc>
              <a:buNone/>
            </a:pPr>
            <a:endParaRPr lang="de-DE" sz="1800" b="1" i="1" dirty="0"/>
          </a:p>
          <a:p>
            <a:pPr>
              <a:lnSpc>
                <a:spcPct val="90000"/>
              </a:lnSpc>
              <a:buNone/>
            </a:pPr>
            <a:r>
              <a:rPr lang="de-DE" sz="1800" b="1" i="1" dirty="0"/>
              <a:t>Statische Programmanalyse:</a:t>
            </a:r>
          </a:p>
          <a:p>
            <a:pPr>
              <a:lnSpc>
                <a:spcPct val="90000"/>
              </a:lnSpc>
            </a:pPr>
            <a:r>
              <a:rPr lang="de-DE" sz="1800" dirty="0"/>
              <a:t>Komplementiert Compiler-Checks für gewöhnliche Fehler</a:t>
            </a:r>
          </a:p>
          <a:p>
            <a:pPr lvl="1">
              <a:lnSpc>
                <a:spcPct val="90000"/>
              </a:lnSpc>
            </a:pPr>
            <a:r>
              <a:rPr lang="de-DE" sz="1800" dirty="0"/>
              <a:t>z.B., Variable benutzt vor Initialisierung</a:t>
            </a:r>
          </a:p>
          <a:p>
            <a:pPr>
              <a:lnSpc>
                <a:spcPct val="90000"/>
              </a:lnSpc>
              <a:buNone/>
            </a:pPr>
            <a:endParaRPr lang="de-DE" sz="1800" b="1" i="1" dirty="0"/>
          </a:p>
          <a:p>
            <a:pPr>
              <a:lnSpc>
                <a:spcPct val="90000"/>
              </a:lnSpc>
              <a:buNone/>
            </a:pPr>
            <a:r>
              <a:rPr lang="de-DE" sz="1800" b="1" i="1" dirty="0"/>
              <a:t>Mathematisch-basierte Verifikation:</a:t>
            </a:r>
          </a:p>
          <a:p>
            <a:pPr>
              <a:lnSpc>
                <a:spcPct val="90000"/>
              </a:lnSpc>
            </a:pPr>
            <a:r>
              <a:rPr lang="de-DE" sz="1800" dirty="0"/>
              <a:t>Verwendung von mathematischen Herleitung zur Demonstration, dass das Programm die Spezifikationen erfüllt</a:t>
            </a:r>
          </a:p>
          <a:p>
            <a:pPr lvl="1">
              <a:lnSpc>
                <a:spcPct val="90000"/>
              </a:lnSpc>
            </a:pPr>
            <a:r>
              <a:rPr lang="de-DE" sz="1800" dirty="0"/>
              <a:t>z.B., dass Invarianten nicht verletzt werden, Schleifen terminieren, </a:t>
            </a:r>
            <a:r>
              <a:rPr lang="de-DE" sz="1800" dirty="0" err="1"/>
              <a:t>etc</a:t>
            </a:r>
            <a:endParaRPr lang="de-DE" sz="1800" dirty="0"/>
          </a:p>
          <a:p>
            <a:pPr lvl="1">
              <a:lnSpc>
                <a:spcPct val="90000"/>
              </a:lnSpc>
            </a:pPr>
            <a:r>
              <a:rPr lang="de-DE" sz="1800" dirty="0"/>
              <a:t>z.B., Model-</a:t>
            </a:r>
            <a:r>
              <a:rPr lang="de-DE" sz="1800" dirty="0" err="1"/>
              <a:t>checking</a:t>
            </a:r>
            <a:r>
              <a:rPr lang="de-DE" sz="1800" dirty="0"/>
              <a:t> Tools</a:t>
            </a:r>
          </a:p>
        </p:txBody>
      </p:sp>
    </p:spTree>
    <p:extLst>
      <p:ext uri="{BB962C8B-B14F-4D97-AF65-F5344CB8AC3E}">
        <p14:creationId xmlns:p14="http://schemas.microsoft.com/office/powerpoint/2010/main" val="295758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Model Checking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0723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525" y="2360613"/>
            <a:ext cx="7092950" cy="286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101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Model Checking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174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3" y="1920875"/>
            <a:ext cx="7345362" cy="301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48" name="Text Box 5"/>
          <p:cNvSpPr txBox="1">
            <a:spLocks noChangeArrowheads="1"/>
          </p:cNvSpPr>
          <p:nvPr/>
        </p:nvSpPr>
        <p:spPr bwMode="auto">
          <a:xfrm>
            <a:off x="5726113" y="2022475"/>
            <a:ext cx="612668" cy="3385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600">
                <a:solidFill>
                  <a:schemeClr val="tx1"/>
                </a:solidFill>
                <a:latin typeface="Courier New" pitchFamily="49" charset="0"/>
              </a:rPr>
              <a:t>I,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>
                <a:solidFill>
                  <a:schemeClr val="tx1"/>
                </a:solidFill>
                <a:latin typeface="Courier New" pitchFamily="49" charset="0"/>
              </a:rPr>
              <a:t>S</a:t>
            </a:r>
          </a:p>
        </p:txBody>
      </p:sp>
      <p:sp>
        <p:nvSpPr>
          <p:cNvPr id="31749" name="Text Box 6"/>
          <p:cNvSpPr txBox="1">
            <a:spLocks noChangeArrowheads="1"/>
          </p:cNvSpPr>
          <p:nvPr/>
        </p:nvSpPr>
        <p:spPr bwMode="auto">
          <a:xfrm>
            <a:off x="3076576" y="4241800"/>
            <a:ext cx="793807" cy="3385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600">
                <a:solidFill>
                  <a:schemeClr val="tx1"/>
                </a:solidFill>
                <a:latin typeface="Courier New" pitchFamily="49" charset="0"/>
              </a:rPr>
              <a:t>I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>
                <a:solidFill>
                  <a:schemeClr val="tx1"/>
                </a:solidFill>
                <a:latin typeface="Courier New" pitchFamily="49" charset="0"/>
              </a:rPr>
              <a:t>|=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>
                <a:solidFill>
                  <a:schemeClr val="tx1"/>
                </a:solidFill>
                <a:latin typeface="Courier New" pitchFamily="49" charset="0"/>
              </a:rPr>
              <a:t>S</a:t>
            </a:r>
          </a:p>
        </p:txBody>
      </p:sp>
      <p:sp>
        <p:nvSpPr>
          <p:cNvPr id="31750" name="Text Box 7"/>
          <p:cNvSpPr txBox="1">
            <a:spLocks noChangeArrowheads="1"/>
          </p:cNvSpPr>
          <p:nvPr/>
        </p:nvSpPr>
        <p:spPr bwMode="auto">
          <a:xfrm>
            <a:off x="8426451" y="4262438"/>
            <a:ext cx="917239" cy="3385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600">
                <a:solidFill>
                  <a:schemeClr val="tx1"/>
                </a:solidFill>
                <a:latin typeface="Courier New" pitchFamily="49" charset="0"/>
              </a:rPr>
              <a:t>I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>
                <a:solidFill>
                  <a:schemeClr val="tx1"/>
                </a:solidFill>
                <a:latin typeface="Courier New" pitchFamily="49" charset="0"/>
              </a:rPr>
              <a:t>|</a:t>
            </a:r>
            <a:r>
              <a:rPr lang="en-US" sz="160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≠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>
                <a:solidFill>
                  <a:schemeClr val="tx1"/>
                </a:solidFill>
                <a:latin typeface="Courier New" pitchFamily="49" charset="0"/>
              </a:rPr>
              <a:t>S </a:t>
            </a:r>
          </a:p>
        </p:txBody>
      </p:sp>
      <p:sp>
        <p:nvSpPr>
          <p:cNvPr id="31751" name="Text Box 8"/>
          <p:cNvSpPr txBox="1">
            <a:spLocks noChangeArrowheads="1"/>
          </p:cNvSpPr>
          <p:nvPr/>
        </p:nvSpPr>
        <p:spPr bwMode="auto">
          <a:xfrm>
            <a:off x="2965451" y="4508500"/>
            <a:ext cx="1269899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b="0">
                <a:solidFill>
                  <a:schemeClr val="tx1"/>
                </a:solidFill>
                <a:latin typeface="Times New Roman" pitchFamily="18" charset="0"/>
              </a:rPr>
              <a:t>  [+ Proof]  </a:t>
            </a:r>
          </a:p>
        </p:txBody>
      </p:sp>
      <p:sp>
        <p:nvSpPr>
          <p:cNvPr id="31752" name="Text Box 9"/>
          <p:cNvSpPr txBox="1">
            <a:spLocks noChangeArrowheads="1"/>
          </p:cNvSpPr>
          <p:nvPr/>
        </p:nvSpPr>
        <p:spPr bwMode="auto">
          <a:xfrm>
            <a:off x="8297864" y="4521200"/>
            <a:ext cx="2282997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b="0">
                <a:solidFill>
                  <a:schemeClr val="tx1"/>
                </a:solidFill>
                <a:latin typeface="Times New Roman" pitchFamily="18" charset="0"/>
              </a:rPr>
              <a:t>  [+ Counterexample]  </a:t>
            </a:r>
          </a:p>
        </p:txBody>
      </p:sp>
    </p:spTree>
    <p:extLst>
      <p:ext uri="{BB962C8B-B14F-4D97-AF65-F5344CB8AC3E}">
        <p14:creationId xmlns:p14="http://schemas.microsoft.com/office/powerpoint/2010/main" val="233946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Beispiel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2771" name="Text Box 4"/>
          <p:cNvSpPr txBox="1">
            <a:spLocks noChangeArrowheads="1"/>
          </p:cNvSpPr>
          <p:nvPr/>
        </p:nvSpPr>
        <p:spPr bwMode="auto">
          <a:xfrm>
            <a:off x="1774825" y="1862733"/>
            <a:ext cx="4557658" cy="37548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java.util.Random</a:t>
            </a:r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pPr eaLnBrk="1" hangingPunct="1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class</a:t>
            </a:r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Rand { </a:t>
            </a:r>
          </a:p>
          <a:p>
            <a:pPr eaLnBrk="1" hangingPunct="1"/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static void</a:t>
            </a:r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 (String[] </a:t>
            </a:r>
            <a:r>
              <a:rPr lang="en-US" sz="1400" b="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 </a:t>
            </a:r>
          </a:p>
          <a:p>
            <a:pPr eaLnBrk="1" hangingPunct="1"/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Random </a:t>
            </a:r>
            <a:r>
              <a:rPr lang="en-US" sz="1400" b="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Random(42);  // (1) </a:t>
            </a:r>
          </a:p>
          <a:p>
            <a:pPr eaLnBrk="1" hangingPunct="1"/>
            <a:endParaRPr lang="en-US" sz="1400" b="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/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 = </a:t>
            </a:r>
            <a:r>
              <a:rPr lang="en-US" sz="1400" b="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random.nextInt</a:t>
            </a:r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(2);       // (2)</a:t>
            </a:r>
          </a:p>
          <a:p>
            <a:pPr eaLnBrk="1" hangingPunct="1"/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("a=" + a); </a:t>
            </a:r>
          </a:p>
          <a:p>
            <a:pPr eaLnBrk="1" hangingPunct="1"/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eaLnBrk="1" hangingPunct="1"/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//... lots of code here </a:t>
            </a:r>
          </a:p>
          <a:p>
            <a:pPr eaLnBrk="1" hangingPunct="1"/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eaLnBrk="1" hangingPunct="1"/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 = </a:t>
            </a:r>
            <a:r>
              <a:rPr lang="en-US" sz="1400" b="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random.nextInt</a:t>
            </a:r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(3);       // (3) </a:t>
            </a:r>
          </a:p>
          <a:p>
            <a:pPr eaLnBrk="1" hangingPunct="1"/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("b=" + b); </a:t>
            </a:r>
          </a:p>
          <a:p>
            <a:pPr eaLnBrk="1" hangingPunct="1"/>
            <a:endParaRPr lang="en-US" sz="1400" b="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/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 = a/(</a:t>
            </a:r>
            <a:r>
              <a:rPr lang="en-US" sz="1400" b="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b+a</a:t>
            </a:r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-2);              // (4) </a:t>
            </a:r>
          </a:p>
          <a:p>
            <a:pPr eaLnBrk="1" hangingPunct="1"/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("c=" + c);</a:t>
            </a:r>
          </a:p>
          <a:p>
            <a:pPr eaLnBrk="1" hangingPunct="1"/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eaLnBrk="1" hangingPunct="1"/>
            <a:r>
              <a:rPr lang="en-US" sz="14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32772" name="Text Box 5"/>
          <p:cNvSpPr txBox="1">
            <a:spLocks noChangeArrowheads="1"/>
          </p:cNvSpPr>
          <p:nvPr/>
        </p:nvSpPr>
        <p:spPr bwMode="auto">
          <a:xfrm>
            <a:off x="7967664" y="5084763"/>
            <a:ext cx="1701107" cy="14773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tx1"/>
                </a:solidFill>
                <a:latin typeface="Courier New" pitchFamily="49" charset="0"/>
              </a:rPr>
              <a:t>&gt; java Rand</a:t>
            </a:r>
          </a:p>
          <a:p>
            <a:pPr eaLnBrk="1" hangingPunct="1"/>
            <a:r>
              <a:rPr lang="en-US">
                <a:solidFill>
                  <a:schemeClr val="tx1"/>
                </a:solidFill>
                <a:latin typeface="Courier New" pitchFamily="49" charset="0"/>
              </a:rPr>
              <a:t>a=1</a:t>
            </a:r>
          </a:p>
          <a:p>
            <a:pPr eaLnBrk="1" hangingPunct="1"/>
            <a:r>
              <a:rPr lang="en-US">
                <a:solidFill>
                  <a:schemeClr val="tx1"/>
                </a:solidFill>
                <a:latin typeface="Courier New" pitchFamily="49" charset="0"/>
              </a:rPr>
              <a:t>b=0</a:t>
            </a:r>
          </a:p>
          <a:p>
            <a:pPr eaLnBrk="1" hangingPunct="1"/>
            <a:r>
              <a:rPr lang="en-US">
                <a:solidFill>
                  <a:schemeClr val="tx1"/>
                </a:solidFill>
                <a:latin typeface="Courier New" pitchFamily="49" charset="0"/>
              </a:rPr>
              <a:t>c=-1</a:t>
            </a:r>
          </a:p>
          <a:p>
            <a:pPr eaLnBrk="1" hangingPunct="1"/>
            <a:r>
              <a:rPr lang="en-US">
                <a:solidFill>
                  <a:schemeClr val="tx1"/>
                </a:solidFill>
                <a:latin typeface="Courier New" pitchFamily="49" charset="0"/>
              </a:rPr>
              <a:t>&gt;</a:t>
            </a:r>
          </a:p>
        </p:txBody>
      </p:sp>
      <p:sp>
        <p:nvSpPr>
          <p:cNvPr id="32773" name="AutoShape 6"/>
          <p:cNvSpPr>
            <a:spLocks noChangeArrowheads="1"/>
          </p:cNvSpPr>
          <p:nvPr/>
        </p:nvSpPr>
        <p:spPr bwMode="auto">
          <a:xfrm rot="5400000">
            <a:off x="7391401" y="3068638"/>
            <a:ext cx="1657350" cy="1368425"/>
          </a:xfrm>
          <a:custGeom>
            <a:avLst/>
            <a:gdLst>
              <a:gd name="T0" fmla="*/ 1160605 w 21600"/>
              <a:gd name="T1" fmla="*/ 0 h 21600"/>
              <a:gd name="T2" fmla="*/ 1160605 w 21600"/>
              <a:gd name="T3" fmla="*/ 770246 h 21600"/>
              <a:gd name="T4" fmla="*/ 248372 w 21600"/>
              <a:gd name="T5" fmla="*/ 1368425 h 21600"/>
              <a:gd name="T6" fmla="*/ 1657350 w 21600"/>
              <a:gd name="T7" fmla="*/ 385123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noFill/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693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8" name="Picture 10" descr="sw-model-checking-1_626x17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900" y="4459560"/>
            <a:ext cx="79502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Test Run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3795" name="Text Box 7"/>
          <p:cNvSpPr txBox="1">
            <a:spLocks noChangeArrowheads="1"/>
          </p:cNvSpPr>
          <p:nvPr/>
        </p:nvSpPr>
        <p:spPr bwMode="auto">
          <a:xfrm>
            <a:off x="2165351" y="1491283"/>
            <a:ext cx="3376245" cy="32624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 dirty="0">
                <a:solidFill>
                  <a:schemeClr val="tx1"/>
                </a:solidFill>
              </a:rPr>
              <a:t>import</a:t>
            </a:r>
            <a:r>
              <a:rPr lang="en-US" sz="1200" b="0" dirty="0">
                <a:solidFill>
                  <a:schemeClr val="tx1"/>
                </a:solidFill>
              </a:rPr>
              <a:t> </a:t>
            </a:r>
            <a:r>
              <a:rPr lang="en-US" sz="1200" b="0" dirty="0" err="1">
                <a:solidFill>
                  <a:schemeClr val="tx1"/>
                </a:solidFill>
              </a:rPr>
              <a:t>java.util.Random</a:t>
            </a:r>
            <a:r>
              <a:rPr lang="en-US" sz="1200" b="0" dirty="0">
                <a:solidFill>
                  <a:schemeClr val="tx1"/>
                </a:solidFill>
              </a:rPr>
              <a:t>; </a:t>
            </a:r>
          </a:p>
          <a:p>
            <a:pPr eaLnBrk="1" hangingPunct="1"/>
            <a:r>
              <a:rPr lang="en-US" sz="1200" dirty="0">
                <a:solidFill>
                  <a:schemeClr val="tx1"/>
                </a:solidFill>
              </a:rPr>
              <a:t>public class</a:t>
            </a:r>
            <a:r>
              <a:rPr lang="en-US" sz="1200" b="0" dirty="0">
                <a:solidFill>
                  <a:schemeClr val="tx1"/>
                </a:solidFill>
              </a:rPr>
              <a:t> Rand { 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</a:t>
            </a:r>
            <a:r>
              <a:rPr lang="en-US" sz="1200" dirty="0">
                <a:solidFill>
                  <a:schemeClr val="tx1"/>
                </a:solidFill>
              </a:rPr>
              <a:t>public static void</a:t>
            </a:r>
            <a:r>
              <a:rPr lang="en-US" sz="1200" b="0" dirty="0">
                <a:solidFill>
                  <a:schemeClr val="tx1"/>
                </a:solidFill>
              </a:rPr>
              <a:t> main (String[] </a:t>
            </a:r>
            <a:r>
              <a:rPr lang="en-US" sz="1200" b="0" dirty="0" err="1">
                <a:solidFill>
                  <a:schemeClr val="tx1"/>
                </a:solidFill>
              </a:rPr>
              <a:t>args</a:t>
            </a:r>
            <a:r>
              <a:rPr lang="en-US" sz="1200" b="0" dirty="0">
                <a:solidFill>
                  <a:schemeClr val="tx1"/>
                </a:solidFill>
              </a:rPr>
              <a:t>) { 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  Random </a:t>
            </a:r>
            <a:r>
              <a:rPr lang="en-US" sz="1200" b="0" dirty="0" err="1">
                <a:solidFill>
                  <a:schemeClr val="tx1"/>
                </a:solidFill>
              </a:rPr>
              <a:t>random</a:t>
            </a:r>
            <a:r>
              <a:rPr lang="en-US" sz="1200" b="0" dirty="0">
                <a:solidFill>
                  <a:schemeClr val="tx1"/>
                </a:solidFill>
              </a:rPr>
              <a:t> = </a:t>
            </a:r>
            <a:r>
              <a:rPr lang="en-US" sz="1200" dirty="0">
                <a:solidFill>
                  <a:schemeClr val="tx1"/>
                </a:solidFill>
              </a:rPr>
              <a:t>new</a:t>
            </a:r>
            <a:r>
              <a:rPr lang="en-US" sz="1200" b="0" dirty="0">
                <a:solidFill>
                  <a:schemeClr val="tx1"/>
                </a:solidFill>
              </a:rPr>
              <a:t> Random(42);  // (1) </a:t>
            </a:r>
          </a:p>
          <a:p>
            <a:pPr eaLnBrk="1" hangingPunct="1"/>
            <a:endParaRPr lang="en-US" sz="1200" b="0" dirty="0">
              <a:solidFill>
                <a:schemeClr val="tx1"/>
              </a:solidFill>
            </a:endParaRP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  </a:t>
            </a:r>
            <a:r>
              <a:rPr lang="en-US" sz="1200" dirty="0" err="1">
                <a:solidFill>
                  <a:schemeClr val="tx1"/>
                </a:solidFill>
              </a:rPr>
              <a:t>int</a:t>
            </a:r>
            <a:r>
              <a:rPr lang="en-US" sz="1200" b="0" dirty="0">
                <a:solidFill>
                  <a:schemeClr val="tx1"/>
                </a:solidFill>
              </a:rPr>
              <a:t> a = </a:t>
            </a:r>
            <a:r>
              <a:rPr lang="en-US" sz="1200" b="0" dirty="0" err="1">
                <a:solidFill>
                  <a:schemeClr val="tx1"/>
                </a:solidFill>
              </a:rPr>
              <a:t>random.nextInt</a:t>
            </a:r>
            <a:r>
              <a:rPr lang="en-US" sz="1200" b="0" dirty="0">
                <a:solidFill>
                  <a:schemeClr val="tx1"/>
                </a:solidFill>
              </a:rPr>
              <a:t>(2);                     // (2)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  </a:t>
            </a:r>
            <a:r>
              <a:rPr lang="en-US" sz="1200" b="0" dirty="0" err="1">
                <a:solidFill>
                  <a:schemeClr val="tx1"/>
                </a:solidFill>
              </a:rPr>
              <a:t>System.out.println</a:t>
            </a:r>
            <a:r>
              <a:rPr lang="en-US" sz="1200" b="0" dirty="0">
                <a:solidFill>
                  <a:schemeClr val="tx1"/>
                </a:solidFill>
              </a:rPr>
              <a:t>("a=" + a); 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  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  //... lots of code here 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  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  </a:t>
            </a:r>
            <a:r>
              <a:rPr lang="en-US" sz="1200" dirty="0" err="1">
                <a:solidFill>
                  <a:schemeClr val="tx1"/>
                </a:solidFill>
              </a:rPr>
              <a:t>int</a:t>
            </a:r>
            <a:r>
              <a:rPr lang="en-US" sz="1200" b="0" dirty="0">
                <a:solidFill>
                  <a:schemeClr val="tx1"/>
                </a:solidFill>
              </a:rPr>
              <a:t> b = </a:t>
            </a:r>
            <a:r>
              <a:rPr lang="en-US" sz="1200" b="0" dirty="0" err="1">
                <a:solidFill>
                  <a:schemeClr val="tx1"/>
                </a:solidFill>
              </a:rPr>
              <a:t>random.nextInt</a:t>
            </a:r>
            <a:r>
              <a:rPr lang="en-US" sz="1200" b="0" dirty="0">
                <a:solidFill>
                  <a:schemeClr val="tx1"/>
                </a:solidFill>
              </a:rPr>
              <a:t>(3);                     // (3) 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  </a:t>
            </a:r>
            <a:r>
              <a:rPr lang="en-US" sz="1200" b="0" dirty="0" err="1">
                <a:solidFill>
                  <a:schemeClr val="tx1"/>
                </a:solidFill>
              </a:rPr>
              <a:t>System.out.println</a:t>
            </a:r>
            <a:r>
              <a:rPr lang="en-US" sz="1200" b="0" dirty="0">
                <a:solidFill>
                  <a:schemeClr val="tx1"/>
                </a:solidFill>
              </a:rPr>
              <a:t>("b=" + b); </a:t>
            </a:r>
          </a:p>
          <a:p>
            <a:pPr eaLnBrk="1" hangingPunct="1"/>
            <a:endParaRPr lang="en-US" sz="1200" b="0" dirty="0">
              <a:solidFill>
                <a:schemeClr val="tx1"/>
              </a:solidFill>
            </a:endParaRP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  </a:t>
            </a:r>
            <a:r>
              <a:rPr lang="en-US" sz="1200" dirty="0" err="1">
                <a:solidFill>
                  <a:schemeClr val="tx1"/>
                </a:solidFill>
              </a:rPr>
              <a:t>int</a:t>
            </a:r>
            <a:r>
              <a:rPr lang="en-US" sz="1200" b="0" dirty="0">
                <a:solidFill>
                  <a:schemeClr val="tx1"/>
                </a:solidFill>
              </a:rPr>
              <a:t> c = a/(</a:t>
            </a:r>
            <a:r>
              <a:rPr lang="en-US" sz="1200" b="0" dirty="0" err="1">
                <a:solidFill>
                  <a:schemeClr val="tx1"/>
                </a:solidFill>
              </a:rPr>
              <a:t>b+a</a:t>
            </a:r>
            <a:r>
              <a:rPr lang="en-US" sz="1200" b="0" dirty="0">
                <a:solidFill>
                  <a:schemeClr val="tx1"/>
                </a:solidFill>
              </a:rPr>
              <a:t> -2);                                 // (4) 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  </a:t>
            </a:r>
            <a:r>
              <a:rPr lang="en-US" sz="1200" b="0" dirty="0" err="1">
                <a:solidFill>
                  <a:schemeClr val="tx1"/>
                </a:solidFill>
              </a:rPr>
              <a:t>System.out.println</a:t>
            </a:r>
            <a:r>
              <a:rPr lang="en-US" sz="1200" b="0" dirty="0">
                <a:solidFill>
                  <a:schemeClr val="tx1"/>
                </a:solidFill>
              </a:rPr>
              <a:t>("c=" + c);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}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}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3796" name="Text Box 8"/>
          <p:cNvSpPr txBox="1">
            <a:spLocks noChangeArrowheads="1"/>
          </p:cNvSpPr>
          <p:nvPr/>
        </p:nvSpPr>
        <p:spPr bwMode="auto">
          <a:xfrm>
            <a:off x="7608888" y="1916114"/>
            <a:ext cx="1207382" cy="10156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solidFill>
                  <a:schemeClr val="tx1"/>
                </a:solidFill>
                <a:latin typeface="Courier New" pitchFamily="49" charset="0"/>
              </a:rPr>
              <a:t>&gt; java Rand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  <a:latin typeface="Courier New" pitchFamily="49" charset="0"/>
              </a:rPr>
              <a:t>a=1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  <a:latin typeface="Courier New" pitchFamily="49" charset="0"/>
              </a:rPr>
              <a:t>b=0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  <a:latin typeface="Courier New" pitchFamily="49" charset="0"/>
              </a:rPr>
              <a:t>c=-1</a:t>
            </a:r>
          </a:p>
          <a:p>
            <a:pPr eaLnBrk="1" hangingPunct="1"/>
            <a:r>
              <a:rPr lang="en-US" sz="1200">
                <a:solidFill>
                  <a:schemeClr val="tx1"/>
                </a:solidFill>
                <a:latin typeface="Courier New" pitchFamily="49" charset="0"/>
              </a:rPr>
              <a:t>&gt;</a:t>
            </a:r>
          </a:p>
        </p:txBody>
      </p:sp>
      <p:sp>
        <p:nvSpPr>
          <p:cNvPr id="33797" name="AutoShape 9"/>
          <p:cNvSpPr>
            <a:spLocks noChangeArrowheads="1"/>
          </p:cNvSpPr>
          <p:nvPr/>
        </p:nvSpPr>
        <p:spPr bwMode="auto">
          <a:xfrm>
            <a:off x="6311900" y="2205038"/>
            <a:ext cx="647700" cy="431800"/>
          </a:xfrm>
          <a:prstGeom prst="rightArrow">
            <a:avLst>
              <a:gd name="adj1" fmla="val 50000"/>
              <a:gd name="adj2" fmla="val 37500"/>
            </a:avLst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Model Checking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4819" name="Text Box 4"/>
          <p:cNvSpPr txBox="1">
            <a:spLocks noChangeArrowheads="1"/>
          </p:cNvSpPr>
          <p:nvPr/>
        </p:nvSpPr>
        <p:spPr bwMode="auto">
          <a:xfrm>
            <a:off x="1888219" y="2708920"/>
            <a:ext cx="3376245" cy="32624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 dirty="0">
                <a:solidFill>
                  <a:schemeClr val="tx1"/>
                </a:solidFill>
              </a:rPr>
              <a:t>import</a:t>
            </a:r>
            <a:r>
              <a:rPr lang="en-US" sz="1200" b="0" dirty="0">
                <a:solidFill>
                  <a:schemeClr val="tx1"/>
                </a:solidFill>
              </a:rPr>
              <a:t> </a:t>
            </a:r>
            <a:r>
              <a:rPr lang="en-US" sz="1200" b="0" dirty="0" err="1">
                <a:solidFill>
                  <a:schemeClr val="tx1"/>
                </a:solidFill>
              </a:rPr>
              <a:t>java.util.Random</a:t>
            </a:r>
            <a:r>
              <a:rPr lang="en-US" sz="1200" b="0" dirty="0">
                <a:solidFill>
                  <a:schemeClr val="tx1"/>
                </a:solidFill>
              </a:rPr>
              <a:t>; </a:t>
            </a:r>
          </a:p>
          <a:p>
            <a:pPr eaLnBrk="1" hangingPunct="1"/>
            <a:r>
              <a:rPr lang="en-US" sz="1200" dirty="0">
                <a:solidFill>
                  <a:schemeClr val="tx1"/>
                </a:solidFill>
              </a:rPr>
              <a:t>public class</a:t>
            </a:r>
            <a:r>
              <a:rPr lang="en-US" sz="1200" b="0" dirty="0">
                <a:solidFill>
                  <a:schemeClr val="tx1"/>
                </a:solidFill>
              </a:rPr>
              <a:t> Rand { 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</a:t>
            </a:r>
            <a:r>
              <a:rPr lang="en-US" sz="1200" dirty="0">
                <a:solidFill>
                  <a:schemeClr val="tx1"/>
                </a:solidFill>
              </a:rPr>
              <a:t>public static void</a:t>
            </a:r>
            <a:r>
              <a:rPr lang="en-US" sz="1200" b="0" dirty="0">
                <a:solidFill>
                  <a:schemeClr val="tx1"/>
                </a:solidFill>
              </a:rPr>
              <a:t> main (String[] </a:t>
            </a:r>
            <a:r>
              <a:rPr lang="en-US" sz="1200" b="0" dirty="0" err="1">
                <a:solidFill>
                  <a:schemeClr val="tx1"/>
                </a:solidFill>
              </a:rPr>
              <a:t>args</a:t>
            </a:r>
            <a:r>
              <a:rPr lang="en-US" sz="1200" b="0" dirty="0">
                <a:solidFill>
                  <a:schemeClr val="tx1"/>
                </a:solidFill>
              </a:rPr>
              <a:t>) { 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  Random </a:t>
            </a:r>
            <a:r>
              <a:rPr lang="en-US" sz="1200" b="0" dirty="0" err="1">
                <a:solidFill>
                  <a:schemeClr val="tx1"/>
                </a:solidFill>
              </a:rPr>
              <a:t>random</a:t>
            </a:r>
            <a:r>
              <a:rPr lang="en-US" sz="1200" b="0" dirty="0">
                <a:solidFill>
                  <a:schemeClr val="tx1"/>
                </a:solidFill>
              </a:rPr>
              <a:t> = </a:t>
            </a:r>
            <a:r>
              <a:rPr lang="en-US" sz="1200" dirty="0">
                <a:solidFill>
                  <a:schemeClr val="tx1"/>
                </a:solidFill>
              </a:rPr>
              <a:t>new</a:t>
            </a:r>
            <a:r>
              <a:rPr lang="en-US" sz="1200" b="0" dirty="0">
                <a:solidFill>
                  <a:schemeClr val="tx1"/>
                </a:solidFill>
              </a:rPr>
              <a:t> Random(42);  // (1) </a:t>
            </a:r>
          </a:p>
          <a:p>
            <a:pPr eaLnBrk="1" hangingPunct="1"/>
            <a:endParaRPr lang="en-US" sz="1200" b="0" dirty="0">
              <a:solidFill>
                <a:schemeClr val="tx1"/>
              </a:solidFill>
            </a:endParaRP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  </a:t>
            </a:r>
            <a:r>
              <a:rPr lang="en-US" sz="1200" dirty="0" err="1">
                <a:solidFill>
                  <a:schemeClr val="tx1"/>
                </a:solidFill>
              </a:rPr>
              <a:t>int</a:t>
            </a:r>
            <a:r>
              <a:rPr lang="en-US" sz="1200" b="0" dirty="0">
                <a:solidFill>
                  <a:schemeClr val="tx1"/>
                </a:solidFill>
              </a:rPr>
              <a:t> a = </a:t>
            </a:r>
            <a:r>
              <a:rPr lang="en-US" sz="1200" b="0" dirty="0" err="1">
                <a:solidFill>
                  <a:schemeClr val="tx1"/>
                </a:solidFill>
              </a:rPr>
              <a:t>random.nextInt</a:t>
            </a:r>
            <a:r>
              <a:rPr lang="en-US" sz="1200" b="0" dirty="0">
                <a:solidFill>
                  <a:schemeClr val="tx1"/>
                </a:solidFill>
              </a:rPr>
              <a:t>(2);                     // (2)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  </a:t>
            </a:r>
            <a:r>
              <a:rPr lang="en-US" sz="1200" b="0" dirty="0" err="1">
                <a:solidFill>
                  <a:schemeClr val="tx1"/>
                </a:solidFill>
              </a:rPr>
              <a:t>System.out.println</a:t>
            </a:r>
            <a:r>
              <a:rPr lang="en-US" sz="1200" b="0" dirty="0">
                <a:solidFill>
                  <a:schemeClr val="tx1"/>
                </a:solidFill>
              </a:rPr>
              <a:t>("a=" + a); 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  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  //... lots of code here 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  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  </a:t>
            </a:r>
            <a:r>
              <a:rPr lang="en-US" sz="1200" dirty="0" err="1">
                <a:solidFill>
                  <a:schemeClr val="tx1"/>
                </a:solidFill>
              </a:rPr>
              <a:t>int</a:t>
            </a:r>
            <a:r>
              <a:rPr lang="en-US" sz="1200" b="0" dirty="0">
                <a:solidFill>
                  <a:schemeClr val="tx1"/>
                </a:solidFill>
              </a:rPr>
              <a:t> b = </a:t>
            </a:r>
            <a:r>
              <a:rPr lang="en-US" sz="1200" b="0" dirty="0" err="1">
                <a:solidFill>
                  <a:schemeClr val="tx1"/>
                </a:solidFill>
              </a:rPr>
              <a:t>random.nextInt</a:t>
            </a:r>
            <a:r>
              <a:rPr lang="en-US" sz="1200" b="0" dirty="0">
                <a:solidFill>
                  <a:schemeClr val="tx1"/>
                </a:solidFill>
              </a:rPr>
              <a:t>(3);                     // (3) 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  </a:t>
            </a:r>
            <a:r>
              <a:rPr lang="en-US" sz="1200" b="0" dirty="0" err="1">
                <a:solidFill>
                  <a:schemeClr val="tx1"/>
                </a:solidFill>
              </a:rPr>
              <a:t>System.out.println</a:t>
            </a:r>
            <a:r>
              <a:rPr lang="en-US" sz="1200" b="0" dirty="0">
                <a:solidFill>
                  <a:schemeClr val="tx1"/>
                </a:solidFill>
              </a:rPr>
              <a:t>("b=" + b); </a:t>
            </a:r>
          </a:p>
          <a:p>
            <a:pPr eaLnBrk="1" hangingPunct="1"/>
            <a:endParaRPr lang="en-US" sz="1200" b="0" dirty="0">
              <a:solidFill>
                <a:schemeClr val="tx1"/>
              </a:solidFill>
            </a:endParaRP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  </a:t>
            </a:r>
            <a:r>
              <a:rPr lang="en-US" sz="1200" dirty="0" err="1">
                <a:solidFill>
                  <a:schemeClr val="tx1"/>
                </a:solidFill>
              </a:rPr>
              <a:t>int</a:t>
            </a:r>
            <a:r>
              <a:rPr lang="en-US" sz="1200" b="0" dirty="0">
                <a:solidFill>
                  <a:schemeClr val="tx1"/>
                </a:solidFill>
              </a:rPr>
              <a:t> c = a/(</a:t>
            </a:r>
            <a:r>
              <a:rPr lang="en-US" sz="1200" b="0" dirty="0" err="1">
                <a:solidFill>
                  <a:schemeClr val="tx1"/>
                </a:solidFill>
              </a:rPr>
              <a:t>b+a</a:t>
            </a:r>
            <a:r>
              <a:rPr lang="en-US" sz="1200" b="0" dirty="0">
                <a:solidFill>
                  <a:schemeClr val="tx1"/>
                </a:solidFill>
              </a:rPr>
              <a:t> -2);                                 // (4) 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  </a:t>
            </a:r>
            <a:r>
              <a:rPr lang="en-US" sz="1200" b="0" dirty="0" err="1">
                <a:solidFill>
                  <a:schemeClr val="tx1"/>
                </a:solidFill>
              </a:rPr>
              <a:t>System.out.println</a:t>
            </a:r>
            <a:r>
              <a:rPr lang="en-US" sz="1200" b="0" dirty="0">
                <a:solidFill>
                  <a:schemeClr val="tx1"/>
                </a:solidFill>
              </a:rPr>
              <a:t>("c=" + c);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  }</a:t>
            </a:r>
          </a:p>
          <a:p>
            <a:pPr eaLnBrk="1" hangingPunct="1"/>
            <a:r>
              <a:rPr lang="en-US" sz="1200" b="0" dirty="0">
                <a:solidFill>
                  <a:schemeClr val="tx1"/>
                </a:solidFill>
              </a:rPr>
              <a:t>}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4820" name="Text Box 9"/>
          <p:cNvSpPr txBox="1">
            <a:spLocks noChangeArrowheads="1"/>
          </p:cNvSpPr>
          <p:nvPr/>
        </p:nvSpPr>
        <p:spPr bwMode="auto">
          <a:xfrm>
            <a:off x="6527801" y="1989139"/>
            <a:ext cx="352901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sz="2400" b="0" dirty="0">
                <a:solidFill>
                  <a:schemeClr val="hlink"/>
                </a:solidFill>
              </a:rPr>
              <a:t>Idee: Prüfe alle möglichen Werte </a:t>
            </a:r>
            <a:r>
              <a:rPr lang="en-US" sz="2400" b="0" dirty="0">
                <a:solidFill>
                  <a:schemeClr val="hlink"/>
                </a:solidFill>
              </a:rPr>
              <a:t>von </a:t>
            </a:r>
            <a:r>
              <a:rPr lang="en-US" sz="2400" b="0" dirty="0" err="1">
                <a:solidFill>
                  <a:schemeClr val="hlink"/>
                </a:solidFill>
              </a:rPr>
              <a:t>Ausdrücken</a:t>
            </a:r>
            <a:endParaRPr lang="en-US" sz="2400" b="0" dirty="0">
              <a:solidFill>
                <a:schemeClr val="hlink"/>
              </a:solidFill>
            </a:endParaRPr>
          </a:p>
        </p:txBody>
      </p:sp>
      <p:pic>
        <p:nvPicPr>
          <p:cNvPr id="34821" name="Picture 10" descr="sw-model-checking-2_626x174 (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00" y="4221163"/>
            <a:ext cx="4533900" cy="219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519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Informelle Spezifikation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dirty="0" err="1"/>
              <a:t>JavaDoc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919536" y="2722747"/>
            <a:ext cx="8208912" cy="397031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F5FBF"/>
                </a:solidFill>
                <a:latin typeface="Consolas"/>
              </a:rPr>
              <a:t>/**</a:t>
            </a:r>
          </a:p>
          <a:p>
            <a:r>
              <a:rPr lang="en-US" sz="1400" dirty="0">
                <a:solidFill>
                  <a:srgbClr val="3F5FBF"/>
                </a:solidFill>
                <a:latin typeface="Consolas"/>
              </a:rPr>
              <a:t> * The method takes a given array of integers, sorts and returns the array.</a:t>
            </a:r>
          </a:p>
          <a:p>
            <a:r>
              <a:rPr lang="de-DE" sz="1400" dirty="0">
                <a:solidFill>
                  <a:srgbClr val="3F5FBF"/>
                </a:solidFill>
                <a:latin typeface="Consolas"/>
              </a:rPr>
              <a:t> * </a:t>
            </a:r>
          </a:p>
          <a:p>
            <a:r>
              <a:rPr lang="en-US" sz="1400" dirty="0">
                <a:solidFill>
                  <a:srgbClr val="3F5FBF"/>
                </a:solidFill>
                <a:latin typeface="Consolas"/>
              </a:rPr>
              <a:t> * </a:t>
            </a:r>
            <a:r>
              <a:rPr lang="en-US" sz="1400" b="1" dirty="0">
                <a:solidFill>
                  <a:srgbClr val="7F9FBF"/>
                </a:solidFill>
                <a:latin typeface="Consolas"/>
              </a:rPr>
              <a:t>@</a:t>
            </a:r>
            <a:r>
              <a:rPr lang="en-US" sz="1400" b="1" dirty="0" err="1">
                <a:solidFill>
                  <a:srgbClr val="7F9FBF"/>
                </a:solidFill>
                <a:latin typeface="Consolas"/>
              </a:rPr>
              <a:t>param</a:t>
            </a:r>
            <a:r>
              <a:rPr lang="en-US" sz="1400" b="1" dirty="0">
                <a:solidFill>
                  <a:srgbClr val="3F5FBF"/>
                </a:solidFill>
                <a:latin typeface="Consolas"/>
              </a:rPr>
              <a:t>  </a:t>
            </a:r>
            <a:r>
              <a:rPr lang="en-US" sz="1400" dirty="0">
                <a:solidFill>
                  <a:srgbClr val="3F5FBF"/>
                </a:solidFill>
                <a:latin typeface="Consolas"/>
              </a:rPr>
              <a:t>values  a potentially unsorted array</a:t>
            </a:r>
          </a:p>
          <a:p>
            <a:r>
              <a:rPr lang="en-US" sz="1400" dirty="0">
                <a:solidFill>
                  <a:srgbClr val="3F5FBF"/>
                </a:solidFill>
                <a:latin typeface="Consolas"/>
              </a:rPr>
              <a:t> * </a:t>
            </a:r>
            <a:r>
              <a:rPr lang="en-US" sz="1400" b="1" dirty="0">
                <a:solidFill>
                  <a:srgbClr val="7F9FBF"/>
                </a:solidFill>
                <a:latin typeface="Consolas"/>
              </a:rPr>
              <a:t>@return</a:t>
            </a:r>
            <a:r>
              <a:rPr lang="en-US" sz="1400" b="1" dirty="0">
                <a:solidFill>
                  <a:srgbClr val="3F5FBF"/>
                </a:solidFill>
                <a:latin typeface="Consolas"/>
              </a:rPr>
              <a:t>  </a:t>
            </a:r>
            <a:r>
              <a:rPr lang="en-US" sz="1400" dirty="0">
                <a:solidFill>
                  <a:srgbClr val="3F5FBF"/>
                </a:solidFill>
                <a:latin typeface="Consolas"/>
              </a:rPr>
              <a:t>array sorted in ascending order</a:t>
            </a:r>
          </a:p>
          <a:p>
            <a:r>
              <a:rPr lang="de-DE" sz="1400" dirty="0">
                <a:solidFill>
                  <a:srgbClr val="3F5FBF"/>
                </a:solidFill>
                <a:latin typeface="Consolas"/>
              </a:rPr>
              <a:t> */</a:t>
            </a:r>
          </a:p>
          <a:p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[]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sort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[]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de-DE" sz="1400" dirty="0">
                <a:solidFill>
                  <a:srgbClr val="7F0055"/>
                </a:solidFill>
                <a:latin typeface="Consolas"/>
              </a:rPr>
              <a:t> 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for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j =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values.</a:t>
            </a:r>
            <a:r>
              <a:rPr lang="de-DE" sz="1400" dirty="0" err="1">
                <a:solidFill>
                  <a:srgbClr val="0000C0"/>
                </a:solidFill>
                <a:latin typeface="Consolas"/>
              </a:rPr>
              <a:t>length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; j &gt; 1; j--) {</a:t>
            </a:r>
          </a:p>
          <a:p>
            <a:r>
              <a:rPr lang="nn-NO" sz="1400" dirty="0">
                <a:solidFill>
                  <a:srgbClr val="7F0055"/>
                </a:solidFill>
                <a:latin typeface="Consolas"/>
              </a:rPr>
              <a:t>    </a:t>
            </a:r>
            <a:r>
              <a:rPr lang="nn-NO" sz="1400" b="1" dirty="0">
                <a:solidFill>
                  <a:srgbClr val="7F0055"/>
                </a:solidFill>
                <a:latin typeface="Consolas"/>
              </a:rPr>
              <a:t>for</a:t>
            </a:r>
            <a:r>
              <a:rPr lang="nn-NO" sz="14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nn-NO" sz="1400" b="1" dirty="0">
                <a:solidFill>
                  <a:srgbClr val="7F0055"/>
                </a:solidFill>
                <a:latin typeface="Consolas"/>
              </a:rPr>
              <a:t>int</a:t>
            </a:r>
            <a:r>
              <a:rPr lang="nn-NO" sz="1400" dirty="0">
                <a:solidFill>
                  <a:srgbClr val="000000"/>
                </a:solidFill>
                <a:latin typeface="Consolas"/>
              </a:rPr>
              <a:t> i = 0; i &lt; j - 1; i++) {</a:t>
            </a:r>
          </a:p>
          <a:p>
            <a:r>
              <a:rPr lang="de-DE" sz="1400" dirty="0">
                <a:solidFill>
                  <a:srgbClr val="7F0055"/>
                </a:solidFill>
                <a:latin typeface="Consolas"/>
              </a:rPr>
              <a:t>     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if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[i] &gt;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 + 1]) {</a:t>
            </a:r>
          </a:p>
          <a:p>
            <a:r>
              <a:rPr lang="de-DE" sz="1400" dirty="0">
                <a:solidFill>
                  <a:srgbClr val="7F0055"/>
                </a:solidFill>
                <a:latin typeface="Consolas"/>
              </a:rPr>
              <a:t>       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temp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[i];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[i] =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 + 1];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 + 1] =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temp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  }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}</a:t>
            </a:r>
          </a:p>
          <a:p>
            <a:r>
              <a:rPr lang="de-DE" sz="1400" dirty="0">
                <a:solidFill>
                  <a:srgbClr val="7F0055"/>
                </a:solidFill>
                <a:latin typeface="Consolas"/>
              </a:rPr>
              <a:t> 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return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  <p:sp>
        <p:nvSpPr>
          <p:cNvPr id="12" name="Inhaltsplatzhalter 8"/>
          <p:cNvSpPr txBox="1">
            <a:spLocks/>
          </p:cNvSpPr>
          <p:nvPr/>
        </p:nvSpPr>
        <p:spPr>
          <a:xfrm>
            <a:off x="6528048" y="4005064"/>
            <a:ext cx="3684172" cy="24581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Problem 1: Nur durch manuelles Testen überprüfbar</a:t>
            </a:r>
          </a:p>
          <a:p>
            <a:pPr marL="0" indent="0">
              <a:buNone/>
            </a:pPr>
            <a:r>
              <a:rPr lang="de-DE" dirty="0"/>
              <a:t>Problem 2: Mehrdeutigkeiten</a:t>
            </a:r>
          </a:p>
        </p:txBody>
      </p:sp>
    </p:spTree>
    <p:extLst>
      <p:ext uri="{BB962C8B-B14F-4D97-AF65-F5344CB8AC3E}">
        <p14:creationId xmlns:p14="http://schemas.microsoft.com/office/powerpoint/2010/main" val="397745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Formale Spezifikation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Java Modeling Language (JML)</a:t>
            </a:r>
          </a:p>
        </p:txBody>
      </p:sp>
      <p:sp>
        <p:nvSpPr>
          <p:cNvPr id="6" name="Rechteck 5"/>
          <p:cNvSpPr/>
          <p:nvPr/>
        </p:nvSpPr>
        <p:spPr>
          <a:xfrm>
            <a:off x="2117044" y="2996952"/>
            <a:ext cx="8485180" cy="353943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F7F5F"/>
                </a:solidFill>
                <a:latin typeface="Consolas"/>
              </a:rPr>
              <a:t>/*@ </a:t>
            </a:r>
          </a:p>
          <a:p>
            <a:r>
              <a:rPr lang="de-DE" sz="1400" dirty="0">
                <a:solidFill>
                  <a:srgbClr val="3F7F5F"/>
                </a:solidFill>
                <a:latin typeface="Consolas"/>
              </a:rPr>
              <a:t> @ </a:t>
            </a:r>
            <a:r>
              <a:rPr lang="de-DE" sz="1400" b="1" dirty="0" err="1">
                <a:solidFill>
                  <a:srgbClr val="3F7F5F"/>
                </a:solidFill>
                <a:latin typeface="Consolas"/>
              </a:rPr>
              <a:t>requires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 </a:t>
            </a:r>
            <a:r>
              <a:rPr lang="de-DE" sz="1400" dirty="0" err="1">
                <a:solidFill>
                  <a:srgbClr val="3F7F5F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 != </a:t>
            </a:r>
            <a:r>
              <a:rPr lang="de-DE" sz="1400" b="1" dirty="0">
                <a:solidFill>
                  <a:srgbClr val="3F7F5F"/>
                </a:solidFill>
                <a:latin typeface="Consolas"/>
              </a:rPr>
              <a:t>null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;</a:t>
            </a:r>
          </a:p>
          <a:p>
            <a:r>
              <a:rPr lang="de-DE" sz="1400" dirty="0">
                <a:solidFill>
                  <a:srgbClr val="3F7F5F"/>
                </a:solidFill>
                <a:latin typeface="Consolas"/>
              </a:rPr>
              <a:t> @ </a:t>
            </a:r>
            <a:r>
              <a:rPr lang="de-DE" sz="1400" b="1" dirty="0" err="1">
                <a:solidFill>
                  <a:srgbClr val="3F7F5F"/>
                </a:solidFill>
                <a:latin typeface="Consolas"/>
              </a:rPr>
              <a:t>ensures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 (</a:t>
            </a:r>
            <a:r>
              <a:rPr lang="de-DE" sz="1400" b="1" dirty="0">
                <a:solidFill>
                  <a:srgbClr val="3F7F5F"/>
                </a:solidFill>
                <a:latin typeface="Consolas"/>
              </a:rPr>
              <a:t>\</a:t>
            </a:r>
            <a:r>
              <a:rPr lang="de-DE" sz="1400" b="1" dirty="0" err="1">
                <a:solidFill>
                  <a:srgbClr val="3F7F5F"/>
                </a:solidFill>
                <a:latin typeface="Consolas"/>
              </a:rPr>
              <a:t>forall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 </a:t>
            </a:r>
            <a:r>
              <a:rPr lang="de-DE" sz="1400" b="1" dirty="0" err="1">
                <a:solidFill>
                  <a:srgbClr val="3F7F5F"/>
                </a:solidFill>
                <a:latin typeface="Consolas"/>
              </a:rPr>
              <a:t>int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 i; 0 &lt; i &amp;&amp; i &lt; </a:t>
            </a:r>
            <a:r>
              <a:rPr lang="de-DE" sz="1400" dirty="0" err="1">
                <a:solidFill>
                  <a:srgbClr val="3F7F5F"/>
                </a:solidFill>
                <a:latin typeface="Consolas"/>
              </a:rPr>
              <a:t>values.length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; </a:t>
            </a:r>
            <a:r>
              <a:rPr lang="de-DE" sz="1400" b="1" dirty="0">
                <a:solidFill>
                  <a:srgbClr val="3F7F5F"/>
                </a:solidFill>
                <a:latin typeface="Consolas"/>
              </a:rPr>
              <a:t>\</a:t>
            </a:r>
            <a:r>
              <a:rPr lang="de-DE" sz="1400" b="1" dirty="0" err="1">
                <a:solidFill>
                  <a:srgbClr val="3F7F5F"/>
                </a:solidFill>
                <a:latin typeface="Consolas"/>
              </a:rPr>
              <a:t>result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[i-1] &lt;= </a:t>
            </a:r>
            <a:r>
              <a:rPr lang="de-DE" sz="1400" b="1" dirty="0">
                <a:solidFill>
                  <a:srgbClr val="3F7F5F"/>
                </a:solidFill>
                <a:latin typeface="Consolas"/>
              </a:rPr>
              <a:t>\</a:t>
            </a:r>
            <a:r>
              <a:rPr lang="de-DE" sz="1400" b="1" dirty="0" err="1">
                <a:solidFill>
                  <a:srgbClr val="3F7F5F"/>
                </a:solidFill>
                <a:latin typeface="Consolas"/>
              </a:rPr>
              <a:t>result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[i]);</a:t>
            </a:r>
          </a:p>
          <a:p>
            <a:r>
              <a:rPr lang="de-DE" sz="1400" dirty="0">
                <a:solidFill>
                  <a:srgbClr val="3F7F5F"/>
                </a:solidFill>
                <a:latin typeface="Consolas"/>
              </a:rPr>
              <a:t> @*/</a:t>
            </a:r>
          </a:p>
          <a:p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[]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sort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[]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de-DE" sz="1400" dirty="0">
                <a:solidFill>
                  <a:srgbClr val="7F0055"/>
                </a:solidFill>
                <a:latin typeface="Consolas"/>
              </a:rPr>
              <a:t> 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for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j =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values.</a:t>
            </a:r>
            <a:r>
              <a:rPr lang="de-DE" sz="1400" dirty="0" err="1">
                <a:solidFill>
                  <a:srgbClr val="0000C0"/>
                </a:solidFill>
                <a:latin typeface="Consolas"/>
              </a:rPr>
              <a:t>length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; j &gt; 1; j--) {</a:t>
            </a:r>
          </a:p>
          <a:p>
            <a:r>
              <a:rPr lang="nn-NO" sz="1400" dirty="0">
                <a:solidFill>
                  <a:srgbClr val="7F0055"/>
                </a:solidFill>
                <a:latin typeface="Consolas"/>
              </a:rPr>
              <a:t>    </a:t>
            </a:r>
            <a:r>
              <a:rPr lang="nn-NO" sz="1400" b="1" dirty="0">
                <a:solidFill>
                  <a:srgbClr val="7F0055"/>
                </a:solidFill>
                <a:latin typeface="Consolas"/>
              </a:rPr>
              <a:t>for</a:t>
            </a:r>
            <a:r>
              <a:rPr lang="nn-NO" sz="14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nn-NO" sz="1400" b="1" dirty="0">
                <a:solidFill>
                  <a:srgbClr val="7F0055"/>
                </a:solidFill>
                <a:latin typeface="Consolas"/>
              </a:rPr>
              <a:t>int</a:t>
            </a:r>
            <a:r>
              <a:rPr lang="nn-NO" sz="1400" dirty="0">
                <a:solidFill>
                  <a:srgbClr val="000000"/>
                </a:solidFill>
                <a:latin typeface="Consolas"/>
              </a:rPr>
              <a:t> i = 0; i &lt; j - 1; i++) {</a:t>
            </a:r>
          </a:p>
          <a:p>
            <a:r>
              <a:rPr lang="de-DE" sz="1400" dirty="0">
                <a:solidFill>
                  <a:srgbClr val="7F0055"/>
                </a:solidFill>
                <a:latin typeface="Consolas"/>
              </a:rPr>
              <a:t>     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if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[i] &gt;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 + 1]) {</a:t>
            </a:r>
          </a:p>
          <a:p>
            <a:r>
              <a:rPr lang="de-DE" sz="1400" dirty="0">
                <a:solidFill>
                  <a:srgbClr val="7F0055"/>
                </a:solidFill>
                <a:latin typeface="Consolas"/>
              </a:rPr>
              <a:t>       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temp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[i];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[i] =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 + 1];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 + 1] =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temp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  }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}</a:t>
            </a:r>
          </a:p>
          <a:p>
            <a:r>
              <a:rPr lang="de-DE" sz="1400" dirty="0">
                <a:solidFill>
                  <a:srgbClr val="7F0055"/>
                </a:solidFill>
                <a:latin typeface="Consolas"/>
              </a:rPr>
              <a:t> 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return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  <p:sp>
        <p:nvSpPr>
          <p:cNvPr id="12" name="Inhaltsplatzhalter 8"/>
          <p:cNvSpPr txBox="1">
            <a:spLocks/>
          </p:cNvSpPr>
          <p:nvPr/>
        </p:nvSpPr>
        <p:spPr>
          <a:xfrm>
            <a:off x="6456040" y="4365104"/>
            <a:ext cx="3876668" cy="153402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Assertions</a:t>
            </a:r>
            <a:endParaRPr lang="de-DE" dirty="0"/>
          </a:p>
          <a:p>
            <a:r>
              <a:rPr lang="de-DE" dirty="0"/>
              <a:t>Deduktive Verifikation</a:t>
            </a:r>
          </a:p>
          <a:p>
            <a:r>
              <a:rPr lang="de-DE" dirty="0"/>
              <a:t>Statische Analysen</a:t>
            </a:r>
          </a:p>
        </p:txBody>
      </p:sp>
    </p:spTree>
    <p:extLst>
      <p:ext uri="{BB962C8B-B14F-4D97-AF65-F5344CB8AC3E}">
        <p14:creationId xmlns:p14="http://schemas.microsoft.com/office/powerpoint/2010/main" val="158574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Assertions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31504" y="2132856"/>
            <a:ext cx="6264696" cy="45948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Vorteile</a:t>
            </a:r>
          </a:p>
          <a:p>
            <a:r>
              <a:rPr lang="de-DE" dirty="0"/>
              <a:t>Präzise Fehlerlokalisierung (</a:t>
            </a:r>
            <a:r>
              <a:rPr lang="de-DE" dirty="0" err="1"/>
              <a:t>Blame</a:t>
            </a:r>
            <a:r>
              <a:rPr lang="de-DE" dirty="0"/>
              <a:t> </a:t>
            </a:r>
            <a:r>
              <a:rPr lang="de-DE" dirty="0" err="1"/>
              <a:t>assignment</a:t>
            </a:r>
            <a:r>
              <a:rPr lang="de-DE" dirty="0"/>
              <a:t>)</a:t>
            </a:r>
          </a:p>
          <a:p>
            <a:r>
              <a:rPr lang="de-DE" dirty="0"/>
              <a:t>Keine </a:t>
            </a:r>
            <a:r>
              <a:rPr lang="de-DE" dirty="0" err="1"/>
              <a:t>False</a:t>
            </a:r>
            <a:r>
              <a:rPr lang="de-DE" dirty="0"/>
              <a:t>-Positives</a:t>
            </a:r>
          </a:p>
          <a:p>
            <a:r>
              <a:rPr lang="de-DE" dirty="0"/>
              <a:t>Automatisierbar</a:t>
            </a:r>
          </a:p>
          <a:p>
            <a:r>
              <a:rPr lang="de-DE" dirty="0"/>
              <a:t>Orthogonal zum Testen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Nachteile</a:t>
            </a:r>
          </a:p>
          <a:p>
            <a:r>
              <a:rPr lang="de-DE" dirty="0"/>
              <a:t>Findet nicht alle Fehler</a:t>
            </a:r>
          </a:p>
          <a:p>
            <a:r>
              <a:rPr lang="de-DE" dirty="0"/>
              <a:t>Ausbremsen des Systems</a:t>
            </a:r>
          </a:p>
        </p:txBody>
      </p:sp>
      <p:sp>
        <p:nvSpPr>
          <p:cNvPr id="6" name="Rechteck 5"/>
          <p:cNvSpPr/>
          <p:nvPr/>
        </p:nvSpPr>
        <p:spPr>
          <a:xfrm>
            <a:off x="7536160" y="1916832"/>
            <a:ext cx="4464496" cy="4185761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[]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sort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[]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de-DE" sz="1400" b="1" dirty="0">
                <a:solidFill>
                  <a:srgbClr val="7F0055"/>
                </a:solidFill>
                <a:latin typeface="Consolas"/>
              </a:rPr>
              <a:t> 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assert</a:t>
            </a:r>
            <a:r>
              <a:rPr lang="de-DE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!= </a:t>
            </a:r>
            <a:r>
              <a:rPr lang="de-DE" sz="1400" b="1" dirty="0">
                <a:solidFill>
                  <a:srgbClr val="7F0055"/>
                </a:solidFill>
                <a:latin typeface="Consolas"/>
              </a:rPr>
              <a:t>null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endParaRPr lang="de-DE" sz="1400" dirty="0">
              <a:solidFill>
                <a:srgbClr val="000000"/>
              </a:solidFill>
              <a:latin typeface="Consolas"/>
            </a:endParaRPr>
          </a:p>
          <a:p>
            <a:r>
              <a:rPr lang="de-DE" sz="1400" dirty="0">
                <a:solidFill>
                  <a:srgbClr val="7F0055"/>
                </a:solidFill>
                <a:latin typeface="Consolas"/>
              </a:rPr>
              <a:t> 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for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j =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values.</a:t>
            </a:r>
            <a:r>
              <a:rPr lang="de-DE" sz="1400" dirty="0" err="1">
                <a:solidFill>
                  <a:srgbClr val="0000C0"/>
                </a:solidFill>
                <a:latin typeface="Consolas"/>
              </a:rPr>
              <a:t>length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; j &gt; 1; j--) {</a:t>
            </a:r>
          </a:p>
          <a:p>
            <a:r>
              <a:rPr lang="nn-NO" sz="1400" dirty="0">
                <a:solidFill>
                  <a:srgbClr val="7F0055"/>
                </a:solidFill>
                <a:latin typeface="Consolas"/>
              </a:rPr>
              <a:t>    </a:t>
            </a:r>
            <a:r>
              <a:rPr lang="nn-NO" sz="1400" b="1" dirty="0">
                <a:solidFill>
                  <a:srgbClr val="7F0055"/>
                </a:solidFill>
                <a:latin typeface="Consolas"/>
              </a:rPr>
              <a:t>for</a:t>
            </a:r>
            <a:r>
              <a:rPr lang="nn-NO" sz="14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nn-NO" sz="1400" b="1" dirty="0">
                <a:solidFill>
                  <a:srgbClr val="7F0055"/>
                </a:solidFill>
                <a:latin typeface="Consolas"/>
              </a:rPr>
              <a:t>int</a:t>
            </a:r>
            <a:r>
              <a:rPr lang="nn-NO" sz="1400" dirty="0">
                <a:solidFill>
                  <a:srgbClr val="000000"/>
                </a:solidFill>
                <a:latin typeface="Consolas"/>
              </a:rPr>
              <a:t> i = 0; i &lt; j - 1; i++) {</a:t>
            </a:r>
          </a:p>
          <a:p>
            <a:r>
              <a:rPr lang="de-DE" sz="1400" dirty="0">
                <a:solidFill>
                  <a:srgbClr val="7F0055"/>
                </a:solidFill>
                <a:latin typeface="Consolas"/>
              </a:rPr>
              <a:t>     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if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[i] &gt;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 + 1]) {</a:t>
            </a:r>
          </a:p>
          <a:p>
            <a:r>
              <a:rPr lang="de-DE" sz="1400" dirty="0">
                <a:solidFill>
                  <a:srgbClr val="7F0055"/>
                </a:solidFill>
                <a:latin typeface="Consolas"/>
              </a:rPr>
              <a:t>       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temp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[i];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[i] =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 + 1];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 + 1] =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temp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  }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}</a:t>
            </a:r>
          </a:p>
          <a:p>
            <a:endParaRPr lang="de-DE" sz="1400" b="1" dirty="0">
              <a:solidFill>
                <a:srgbClr val="7F0055"/>
              </a:solidFill>
              <a:latin typeface="Consolas"/>
            </a:endParaRPr>
          </a:p>
          <a:p>
            <a:r>
              <a:rPr lang="de-DE" sz="1400" b="1" dirty="0">
                <a:solidFill>
                  <a:srgbClr val="7F0055"/>
                </a:solidFill>
                <a:latin typeface="Consolas"/>
              </a:rPr>
              <a:t> 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for</a:t>
            </a:r>
            <a:r>
              <a:rPr lang="de-DE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i = 1; i &lt;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values.</a:t>
            </a:r>
            <a:r>
              <a:rPr lang="de-DE" sz="1400" dirty="0" err="1">
                <a:solidFill>
                  <a:srgbClr val="0000C0"/>
                </a:solidFill>
                <a:latin typeface="Consolas"/>
              </a:rPr>
              <a:t>length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; i++)</a:t>
            </a:r>
          </a:p>
          <a:p>
            <a:r>
              <a:rPr lang="de-DE" sz="1400" dirty="0">
                <a:solidFill>
                  <a:srgbClr val="7F0055"/>
                </a:solidFill>
                <a:latin typeface="Consolas"/>
              </a:rPr>
              <a:t>   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assert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[i-1] &lt;=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[i];</a:t>
            </a:r>
          </a:p>
          <a:p>
            <a:endParaRPr lang="de-DE" sz="1400" dirty="0">
              <a:solidFill>
                <a:srgbClr val="7F0055"/>
              </a:solidFill>
              <a:latin typeface="Consolas"/>
            </a:endParaRPr>
          </a:p>
          <a:p>
            <a:r>
              <a:rPr lang="de-DE" sz="1400" dirty="0">
                <a:solidFill>
                  <a:srgbClr val="7F0055"/>
                </a:solidFill>
                <a:latin typeface="Consolas"/>
              </a:rPr>
              <a:t> 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return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7247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Deduktive Verifikation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31504" y="2132856"/>
            <a:ext cx="5688632" cy="45948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Vorteile</a:t>
            </a:r>
          </a:p>
          <a:p>
            <a:r>
              <a:rPr lang="de-DE" dirty="0"/>
              <a:t>Präzise Fehlerlokalisierung (</a:t>
            </a:r>
            <a:r>
              <a:rPr lang="de-DE" dirty="0" err="1"/>
              <a:t>Blame</a:t>
            </a:r>
            <a:r>
              <a:rPr lang="de-DE" dirty="0"/>
              <a:t> </a:t>
            </a:r>
            <a:r>
              <a:rPr lang="de-DE" dirty="0" err="1"/>
              <a:t>assignment</a:t>
            </a:r>
            <a:r>
              <a:rPr lang="de-DE" dirty="0"/>
              <a:t>)</a:t>
            </a:r>
          </a:p>
          <a:p>
            <a:r>
              <a:rPr lang="de-DE" dirty="0"/>
              <a:t>Findet alle Fehler</a:t>
            </a:r>
          </a:p>
          <a:p>
            <a:r>
              <a:rPr lang="de-DE" dirty="0"/>
              <a:t>Keine </a:t>
            </a:r>
            <a:r>
              <a:rPr lang="de-DE" dirty="0" err="1"/>
              <a:t>Laufzeitbeinflussung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Nachteile</a:t>
            </a:r>
          </a:p>
          <a:p>
            <a:r>
              <a:rPr lang="de-DE" dirty="0" err="1"/>
              <a:t>False</a:t>
            </a:r>
            <a:r>
              <a:rPr lang="de-DE" dirty="0"/>
              <a:t> Positives (Unentscheidbarkeit)</a:t>
            </a:r>
          </a:p>
          <a:p>
            <a:r>
              <a:rPr lang="de-DE" dirty="0"/>
              <a:t>Interaktion teilweise notwendig (Schleifeninvarianten)</a:t>
            </a:r>
          </a:p>
          <a:p>
            <a:r>
              <a:rPr lang="de-DE" dirty="0"/>
              <a:t>Großer Aufwand u. Expertise nötig</a:t>
            </a:r>
          </a:p>
        </p:txBody>
      </p:sp>
      <p:sp>
        <p:nvSpPr>
          <p:cNvPr id="6" name="Rechteck 5"/>
          <p:cNvSpPr/>
          <p:nvPr/>
        </p:nvSpPr>
        <p:spPr>
          <a:xfrm>
            <a:off x="7320136" y="1772816"/>
            <a:ext cx="4464496" cy="4185761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public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[]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sort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[]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de-DE" sz="1400" dirty="0">
                <a:solidFill>
                  <a:srgbClr val="3F7F5F"/>
                </a:solidFill>
                <a:latin typeface="Consolas"/>
              </a:rPr>
              <a:t>  //@ </a:t>
            </a:r>
            <a:r>
              <a:rPr lang="de-DE" sz="1400" b="1" dirty="0" err="1">
                <a:solidFill>
                  <a:srgbClr val="3F7F5F"/>
                </a:solidFill>
                <a:latin typeface="Consolas"/>
              </a:rPr>
              <a:t>assert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 </a:t>
            </a:r>
            <a:r>
              <a:rPr lang="de-DE" sz="1400" dirty="0" err="1">
                <a:solidFill>
                  <a:srgbClr val="3F7F5F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 != </a:t>
            </a:r>
            <a:r>
              <a:rPr lang="de-DE" sz="1400" b="1" dirty="0">
                <a:solidFill>
                  <a:srgbClr val="3F7F5F"/>
                </a:solidFill>
                <a:latin typeface="Consolas"/>
              </a:rPr>
              <a:t>null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;</a:t>
            </a:r>
          </a:p>
          <a:p>
            <a:r>
              <a:rPr lang="de-DE" sz="1400" b="1" dirty="0">
                <a:solidFill>
                  <a:srgbClr val="7F0055"/>
                </a:solidFill>
                <a:latin typeface="Consolas"/>
              </a:rPr>
              <a:t> 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for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j =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values.</a:t>
            </a:r>
            <a:r>
              <a:rPr lang="de-DE" sz="1400" dirty="0" err="1">
                <a:solidFill>
                  <a:srgbClr val="0000C0"/>
                </a:solidFill>
                <a:latin typeface="Consolas"/>
              </a:rPr>
              <a:t>length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; j &gt; 1; j--) {</a:t>
            </a:r>
          </a:p>
          <a:p>
            <a:r>
              <a:rPr lang="de-DE" sz="1400" dirty="0">
                <a:solidFill>
                  <a:srgbClr val="3F7F5F"/>
                </a:solidFill>
                <a:latin typeface="Consolas"/>
              </a:rPr>
              <a:t>    //@ </a:t>
            </a:r>
            <a:r>
              <a:rPr lang="de-DE" sz="1400" b="1" dirty="0" err="1">
                <a:solidFill>
                  <a:srgbClr val="3F7F5F"/>
                </a:solidFill>
                <a:latin typeface="Consolas"/>
              </a:rPr>
              <a:t>assert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 (</a:t>
            </a:r>
            <a:r>
              <a:rPr lang="de-DE" sz="1400" b="1" dirty="0">
                <a:solidFill>
                  <a:srgbClr val="3F7F5F"/>
                </a:solidFill>
                <a:latin typeface="Consolas"/>
              </a:rPr>
              <a:t>\</a:t>
            </a:r>
            <a:r>
              <a:rPr lang="de-DE" sz="1400" b="1" dirty="0" err="1">
                <a:solidFill>
                  <a:srgbClr val="3F7F5F"/>
                </a:solidFill>
                <a:latin typeface="Consolas"/>
              </a:rPr>
              <a:t>forall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 </a:t>
            </a:r>
            <a:r>
              <a:rPr lang="de-DE" sz="1400" b="1" dirty="0" err="1">
                <a:solidFill>
                  <a:srgbClr val="3F7F5F"/>
                </a:solidFill>
                <a:latin typeface="Consolas"/>
              </a:rPr>
              <a:t>int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 k; j-1 &lt; k &amp;&amp; k &lt; </a:t>
            </a:r>
            <a:r>
              <a:rPr lang="de-DE" sz="1400" dirty="0" err="1">
                <a:solidFill>
                  <a:srgbClr val="3F7F5F"/>
                </a:solidFill>
                <a:latin typeface="Consolas"/>
              </a:rPr>
              <a:t>values.length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; </a:t>
            </a:r>
            <a:r>
              <a:rPr lang="de-DE" sz="1400" dirty="0" err="1">
                <a:solidFill>
                  <a:srgbClr val="3F7F5F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[k-1] &lt;= </a:t>
            </a:r>
            <a:r>
              <a:rPr lang="de-DE" sz="1400" dirty="0" err="1">
                <a:solidFill>
                  <a:srgbClr val="3F7F5F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[k]);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 </a:t>
            </a:r>
          </a:p>
          <a:p>
            <a:r>
              <a:rPr lang="nn-NO" sz="1400" dirty="0">
                <a:solidFill>
                  <a:srgbClr val="7F0055"/>
                </a:solidFill>
                <a:latin typeface="Consolas"/>
              </a:rPr>
              <a:t>    </a:t>
            </a:r>
            <a:r>
              <a:rPr lang="nn-NO" sz="1400" b="1" dirty="0">
                <a:solidFill>
                  <a:srgbClr val="7F0055"/>
                </a:solidFill>
                <a:latin typeface="Consolas"/>
              </a:rPr>
              <a:t>for</a:t>
            </a:r>
            <a:r>
              <a:rPr lang="nn-NO" sz="14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nn-NO" sz="1400" b="1" dirty="0">
                <a:solidFill>
                  <a:srgbClr val="7F0055"/>
                </a:solidFill>
                <a:latin typeface="Consolas"/>
              </a:rPr>
              <a:t>int</a:t>
            </a:r>
            <a:r>
              <a:rPr lang="nn-NO" sz="1400" dirty="0">
                <a:solidFill>
                  <a:srgbClr val="000000"/>
                </a:solidFill>
                <a:latin typeface="Consolas"/>
              </a:rPr>
              <a:t> i = 0; i &lt; j - 1; i++) {</a:t>
            </a:r>
          </a:p>
          <a:p>
            <a:r>
              <a:rPr lang="de-DE" sz="1400" dirty="0">
                <a:solidFill>
                  <a:srgbClr val="7F0055"/>
                </a:solidFill>
                <a:latin typeface="Consolas"/>
              </a:rPr>
              <a:t>     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if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[i] &gt;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 + 1]) {</a:t>
            </a:r>
          </a:p>
          <a:p>
            <a:r>
              <a:rPr lang="de-DE" sz="1400" dirty="0">
                <a:solidFill>
                  <a:srgbClr val="7F0055"/>
                </a:solidFill>
                <a:latin typeface="Consolas"/>
              </a:rPr>
              <a:t>       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temp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[i];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[i] =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 + 1];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[i + 1] =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temp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  }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de-DE" sz="1400" dirty="0">
                <a:solidFill>
                  <a:srgbClr val="3F7F5F"/>
                </a:solidFill>
                <a:latin typeface="Consolas"/>
              </a:rPr>
              <a:t>    //@ </a:t>
            </a:r>
            <a:r>
              <a:rPr lang="de-DE" sz="1400" b="1" dirty="0" err="1">
                <a:solidFill>
                  <a:srgbClr val="3F7F5F"/>
                </a:solidFill>
                <a:latin typeface="Consolas"/>
              </a:rPr>
              <a:t>assert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 (</a:t>
            </a:r>
            <a:r>
              <a:rPr lang="de-DE" sz="1400" b="1" dirty="0">
                <a:solidFill>
                  <a:srgbClr val="3F7F5F"/>
                </a:solidFill>
                <a:latin typeface="Consolas"/>
              </a:rPr>
              <a:t>\</a:t>
            </a:r>
            <a:r>
              <a:rPr lang="de-DE" sz="1400" b="1" dirty="0" err="1">
                <a:solidFill>
                  <a:srgbClr val="3F7F5F"/>
                </a:solidFill>
                <a:latin typeface="Consolas"/>
              </a:rPr>
              <a:t>forall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 </a:t>
            </a:r>
            <a:r>
              <a:rPr lang="de-DE" sz="1400" b="1" dirty="0" err="1">
                <a:solidFill>
                  <a:srgbClr val="3F7F5F"/>
                </a:solidFill>
                <a:latin typeface="Consolas"/>
              </a:rPr>
              <a:t>int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 k; j-2 &lt; k &amp;&amp; k &lt; </a:t>
            </a:r>
            <a:r>
              <a:rPr lang="de-DE" sz="1400" dirty="0" err="1">
                <a:solidFill>
                  <a:srgbClr val="3F7F5F"/>
                </a:solidFill>
                <a:latin typeface="Consolas"/>
              </a:rPr>
              <a:t>values.length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; </a:t>
            </a:r>
            <a:r>
              <a:rPr lang="de-DE" sz="1400" dirty="0" err="1">
                <a:solidFill>
                  <a:srgbClr val="3F7F5F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[k-1] &lt;= </a:t>
            </a:r>
            <a:r>
              <a:rPr lang="de-DE" sz="1400" dirty="0" err="1">
                <a:solidFill>
                  <a:srgbClr val="3F7F5F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[k]);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 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  }</a:t>
            </a:r>
          </a:p>
          <a:p>
            <a:r>
              <a:rPr lang="de-DE" sz="1400" dirty="0">
                <a:solidFill>
                  <a:srgbClr val="3F7F5F"/>
                </a:solidFill>
                <a:latin typeface="Consolas"/>
              </a:rPr>
              <a:t>  //@ </a:t>
            </a:r>
            <a:r>
              <a:rPr lang="de-DE" sz="1400" b="1" dirty="0" err="1">
                <a:solidFill>
                  <a:srgbClr val="3F7F5F"/>
                </a:solidFill>
                <a:latin typeface="Consolas"/>
              </a:rPr>
              <a:t>assert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 (</a:t>
            </a:r>
            <a:r>
              <a:rPr lang="de-DE" sz="1400" b="1" dirty="0">
                <a:solidFill>
                  <a:srgbClr val="3F7F5F"/>
                </a:solidFill>
                <a:latin typeface="Consolas"/>
              </a:rPr>
              <a:t>\</a:t>
            </a:r>
            <a:r>
              <a:rPr lang="de-DE" sz="1400" b="1" dirty="0" err="1">
                <a:solidFill>
                  <a:srgbClr val="3F7F5F"/>
                </a:solidFill>
                <a:latin typeface="Consolas"/>
              </a:rPr>
              <a:t>forall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 </a:t>
            </a:r>
            <a:r>
              <a:rPr lang="de-DE" sz="1400" b="1" dirty="0" err="1">
                <a:solidFill>
                  <a:srgbClr val="3F7F5F"/>
                </a:solidFill>
                <a:latin typeface="Consolas"/>
              </a:rPr>
              <a:t>int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 k; 0 &lt; k &amp;&amp; k &lt; </a:t>
            </a:r>
            <a:r>
              <a:rPr lang="de-DE" sz="1400" dirty="0" err="1">
                <a:solidFill>
                  <a:srgbClr val="3F7F5F"/>
                </a:solidFill>
                <a:latin typeface="Consolas"/>
              </a:rPr>
              <a:t>values.length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; </a:t>
            </a:r>
            <a:r>
              <a:rPr lang="de-DE" sz="1400" dirty="0" err="1">
                <a:solidFill>
                  <a:srgbClr val="3F7F5F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[k-1] &lt;= </a:t>
            </a:r>
            <a:r>
              <a:rPr lang="de-DE" sz="1400" dirty="0" err="1">
                <a:solidFill>
                  <a:srgbClr val="3F7F5F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3F7F5F"/>
                </a:solidFill>
                <a:latin typeface="Consolas"/>
              </a:rPr>
              <a:t>[k]);</a:t>
            </a:r>
          </a:p>
          <a:p>
            <a:r>
              <a:rPr lang="de-DE" sz="1400" b="1" dirty="0">
                <a:solidFill>
                  <a:srgbClr val="7F0055"/>
                </a:solidFill>
                <a:latin typeface="Consolas"/>
              </a:rPr>
              <a:t>  </a:t>
            </a:r>
            <a:r>
              <a:rPr lang="de-DE" sz="1400" b="1" dirty="0" err="1">
                <a:solidFill>
                  <a:srgbClr val="7F0055"/>
                </a:solidFill>
                <a:latin typeface="Consolas"/>
              </a:rPr>
              <a:t>return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onsolas"/>
              </a:rPr>
              <a:t>values</a:t>
            </a:r>
            <a:r>
              <a:rPr lang="de-DE" sz="14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6382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Ziele</a:t>
            </a:r>
            <a:r>
              <a:rPr lang="en-US" dirty="0"/>
              <a:t> </a:t>
            </a:r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3538" indent="0">
              <a:buNone/>
            </a:pPr>
            <a:r>
              <a:rPr lang="en-US" i="1" dirty="0"/>
              <a:t>"Program testing can be a very effective way to show the presence of bugs, but is hopelessly inadequate for showing their absence"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1900" dirty="0"/>
              <a:t>(</a:t>
            </a:r>
            <a:r>
              <a:rPr lang="en-US" sz="1900" i="1" dirty="0" err="1"/>
              <a:t>Edsger</a:t>
            </a:r>
            <a:r>
              <a:rPr lang="en-US" sz="1900" i="1" dirty="0"/>
              <a:t> </a:t>
            </a:r>
            <a:r>
              <a:rPr lang="en-US" sz="1900" i="1" dirty="0" err="1"/>
              <a:t>Dijkstra</a:t>
            </a:r>
            <a:r>
              <a:rPr lang="en-US" sz="1900" i="1" dirty="0"/>
              <a:t>, The Humble Programmer, ACM Turing lecture, 1972</a:t>
            </a:r>
            <a:r>
              <a:rPr lang="en-US" sz="1900" dirty="0"/>
              <a:t>)</a:t>
            </a:r>
            <a:endParaRPr lang="en-US" dirty="0"/>
          </a:p>
          <a:p>
            <a:r>
              <a:rPr lang="de-DE" dirty="0"/>
              <a:t>Ziel von Testen:</a:t>
            </a:r>
          </a:p>
          <a:p>
            <a:pPr lvl="1"/>
            <a:r>
              <a:rPr lang="de-DE" dirty="0"/>
              <a:t>Fehler finden</a:t>
            </a:r>
          </a:p>
          <a:p>
            <a:pPr lvl="1"/>
            <a:r>
              <a:rPr lang="de-DE" dirty="0"/>
              <a:t>Vertrauen in Software herstellen</a:t>
            </a:r>
          </a:p>
          <a:p>
            <a:r>
              <a:rPr lang="de-DE" dirty="0"/>
              <a:t>Ein erfolgreicher Test findet Fehler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16051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010" name="Textfeld 2"/>
          <p:cNvSpPr txBox="1">
            <a:spLocks noChangeArrowheads="1"/>
          </p:cNvSpPr>
          <p:nvPr/>
        </p:nvSpPr>
        <p:spPr bwMode="auto">
          <a:xfrm>
            <a:off x="1919288" y="1916114"/>
            <a:ext cx="363291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prstClr val="white"/>
                </a:solidFill>
                <a:latin typeface="Calibri" pitchFamily="34" charset="0"/>
              </a:rPr>
              <a:t>Code Reviews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8534400" y="6356351"/>
            <a:ext cx="2133600" cy="365125"/>
          </a:xfrm>
        </p:spPr>
        <p:txBody>
          <a:bodyPr/>
          <a:lstStyle/>
          <a:p>
            <a:pPr>
              <a:defRPr/>
            </a:pPr>
            <a:fld id="{955A4B10-9205-419D-9BB2-D0CD2832847A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80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194" name="Picture 2" descr="http://i.stack.imgur.com/YMZS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840" y="2996952"/>
            <a:ext cx="5112568" cy="3308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49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Beispiel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Reviews</a:t>
            </a:r>
          </a:p>
          <a:p>
            <a:pPr lvl="1"/>
            <a:r>
              <a:rPr lang="en-US" dirty="0" err="1"/>
              <a:t>Kannst</a:t>
            </a:r>
            <a:r>
              <a:rPr lang="en-US" dirty="0"/>
              <a:t> du mal auf den Code </a:t>
            </a:r>
            <a:r>
              <a:rPr lang="en-US" dirty="0" err="1"/>
              <a:t>schauen</a:t>
            </a:r>
            <a:r>
              <a:rPr lang="en-US" dirty="0"/>
              <a:t>? </a:t>
            </a:r>
            <a:r>
              <a:rPr lang="en-US" dirty="0" err="1"/>
              <a:t>Ich</a:t>
            </a:r>
            <a:r>
              <a:rPr lang="en-US" dirty="0"/>
              <a:t> </a:t>
            </a:r>
            <a:r>
              <a:rPr lang="en-US" dirty="0" err="1"/>
              <a:t>finde</a:t>
            </a:r>
            <a:r>
              <a:rPr lang="en-US" dirty="0"/>
              <a:t> das Problem </a:t>
            </a:r>
            <a:r>
              <a:rPr lang="en-US" dirty="0" err="1"/>
              <a:t>nicht</a:t>
            </a:r>
            <a:r>
              <a:rPr lang="en-US" dirty="0"/>
              <a:t>…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daran</a:t>
            </a:r>
            <a:r>
              <a:rPr lang="en-US" dirty="0"/>
              <a:t> </a:t>
            </a:r>
            <a:r>
              <a:rPr lang="en-US" dirty="0" err="1"/>
              <a:t>liegen</a:t>
            </a:r>
            <a:r>
              <a:rPr lang="en-US" dirty="0"/>
              <a:t>, </a:t>
            </a:r>
            <a:r>
              <a:rPr lang="en-US" dirty="0" err="1" smtClean="0"/>
              <a:t>dass</a:t>
            </a:r>
            <a:r>
              <a:rPr lang="en-US" dirty="0" smtClean="0"/>
              <a:t> </a:t>
            </a:r>
            <a:r>
              <a:rPr lang="en-US" dirty="0" err="1"/>
              <a:t>ich</a:t>
            </a:r>
            <a:r>
              <a:rPr lang="en-US" dirty="0"/>
              <a:t> X </a:t>
            </a:r>
            <a:r>
              <a:rPr lang="en-US" dirty="0" err="1"/>
              <a:t>gemacht</a:t>
            </a:r>
            <a:r>
              <a:rPr lang="en-US" dirty="0"/>
              <a:t> </a:t>
            </a:r>
            <a:r>
              <a:rPr lang="en-US" dirty="0" err="1"/>
              <a:t>habe</a:t>
            </a:r>
            <a:r>
              <a:rPr lang="en-US" dirty="0"/>
              <a:t>. Und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daran</a:t>
            </a:r>
            <a:r>
              <a:rPr lang="en-US" dirty="0"/>
              <a:t> </a:t>
            </a:r>
            <a:r>
              <a:rPr lang="en-US" dirty="0" err="1"/>
              <a:t>liegen</a:t>
            </a:r>
            <a:r>
              <a:rPr lang="en-US" dirty="0"/>
              <a:t>, </a:t>
            </a:r>
            <a:r>
              <a:rPr lang="en-US" dirty="0" err="1" smtClean="0"/>
              <a:t>dass</a:t>
            </a:r>
            <a:r>
              <a:rPr lang="en-US" dirty="0" smtClean="0"/>
              <a:t> </a:t>
            </a:r>
            <a:r>
              <a:rPr lang="en-US" dirty="0" err="1"/>
              <a:t>ich</a:t>
            </a:r>
            <a:r>
              <a:rPr lang="en-US" dirty="0"/>
              <a:t> Y </a:t>
            </a:r>
            <a:r>
              <a:rPr lang="en-US" dirty="0" err="1"/>
              <a:t>gemacht</a:t>
            </a:r>
            <a:r>
              <a:rPr lang="en-US" dirty="0"/>
              <a:t>. Und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—Moment,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b="1" dirty="0" err="1"/>
              <a:t>kann</a:t>
            </a:r>
            <a:r>
              <a:rPr lang="en-US" dirty="0"/>
              <a:t> </a:t>
            </a:r>
            <a:r>
              <a:rPr lang="en-US" dirty="0" err="1"/>
              <a:t>daran</a:t>
            </a:r>
            <a:r>
              <a:rPr lang="en-US" dirty="0"/>
              <a:t> </a:t>
            </a:r>
            <a:r>
              <a:rPr lang="en-US" dirty="0" err="1" smtClean="0"/>
              <a:t>liegen</a:t>
            </a:r>
            <a:r>
              <a:rPr lang="en-US" dirty="0" smtClean="0"/>
              <a:t>… </a:t>
            </a:r>
            <a:r>
              <a:rPr lang="en-US" dirty="0" err="1" smtClean="0"/>
              <a:t>Wieso</a:t>
            </a:r>
            <a:r>
              <a:rPr lang="en-US" dirty="0" smtClean="0"/>
              <a:t> </a:t>
            </a:r>
            <a:r>
              <a:rPr lang="en-US" dirty="0" err="1" smtClean="0"/>
              <a:t>lief</a:t>
            </a:r>
            <a:r>
              <a:rPr lang="en-US" dirty="0" smtClean="0"/>
              <a:t> das </a:t>
            </a:r>
            <a:r>
              <a:rPr lang="en-US" dirty="0" err="1" smtClean="0"/>
              <a:t>eigentlich</a:t>
            </a:r>
            <a:r>
              <a:rPr lang="en-US" dirty="0" smtClean="0"/>
              <a:t> </a:t>
            </a:r>
            <a:r>
              <a:rPr lang="en-US" dirty="0" err="1" smtClean="0"/>
              <a:t>bis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r>
              <a:rPr lang="en-US" dirty="0" smtClean="0"/>
              <a:t>? </a:t>
            </a:r>
            <a:r>
              <a:rPr lang="en-US" dirty="0" err="1" smtClean="0"/>
              <a:t>Danke</a:t>
            </a:r>
            <a:r>
              <a:rPr lang="en-US" dirty="0"/>
              <a:t>, du hast </a:t>
            </a:r>
            <a:r>
              <a:rPr lang="en-US" dirty="0" err="1"/>
              <a:t>mir</a:t>
            </a:r>
            <a:r>
              <a:rPr lang="en-US" dirty="0"/>
              <a:t> </a:t>
            </a:r>
            <a:r>
              <a:rPr lang="en-US" dirty="0" err="1"/>
              <a:t>sehr</a:t>
            </a:r>
            <a:r>
              <a:rPr lang="en-US" dirty="0"/>
              <a:t> </a:t>
            </a:r>
            <a:r>
              <a:rPr lang="en-US" dirty="0" err="1"/>
              <a:t>geholfen</a:t>
            </a:r>
            <a:r>
              <a:rPr lang="en-US" dirty="0"/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Reviews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Eine Familie verschiedener Techniken</a:t>
            </a:r>
          </a:p>
          <a:p>
            <a:pPr lvl="1"/>
            <a:r>
              <a:rPr lang="de-DE" dirty="0"/>
              <a:t>Pair </a:t>
            </a:r>
            <a:r>
              <a:rPr lang="de-DE" dirty="0" err="1"/>
              <a:t>Programming</a:t>
            </a:r>
            <a:endParaRPr lang="de-DE" dirty="0"/>
          </a:p>
          <a:p>
            <a:pPr lvl="1"/>
            <a:r>
              <a:rPr lang="de-DE" dirty="0" err="1"/>
              <a:t>Walkthroughs</a:t>
            </a:r>
            <a:endParaRPr lang="de-DE" dirty="0"/>
          </a:p>
          <a:p>
            <a:pPr lvl="1"/>
            <a:r>
              <a:rPr lang="de-DE" dirty="0" err="1"/>
              <a:t>Inspections</a:t>
            </a:r>
            <a:endParaRPr lang="de-DE" dirty="0"/>
          </a:p>
          <a:p>
            <a:pPr lvl="1"/>
            <a:r>
              <a:rPr lang="de-DE" dirty="0"/>
              <a:t>Personal </a:t>
            </a:r>
            <a:r>
              <a:rPr lang="de-DE" dirty="0" err="1"/>
              <a:t>reviews</a:t>
            </a:r>
            <a:endParaRPr lang="de-DE" dirty="0"/>
          </a:p>
          <a:p>
            <a:pPr lvl="1"/>
            <a:r>
              <a:rPr lang="de-DE" dirty="0"/>
              <a:t>Formal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reviews</a:t>
            </a:r>
            <a:endParaRPr lang="de-DE" dirty="0"/>
          </a:p>
          <a:p>
            <a:r>
              <a:rPr lang="de-DE" dirty="0"/>
              <a:t>Review/inspizieren:</a:t>
            </a:r>
          </a:p>
          <a:p>
            <a:pPr lvl="1"/>
            <a:r>
              <a:rPr lang="de-DE" dirty="0"/>
              <a:t>Zur genauen Begutachtung</a:t>
            </a:r>
          </a:p>
          <a:p>
            <a:pPr lvl="1"/>
            <a:r>
              <a:rPr lang="de-DE" dirty="0"/>
              <a:t>Mit einem Auge auf Korrektur und Bewertung</a:t>
            </a:r>
          </a:p>
          <a:p>
            <a:r>
              <a:rPr lang="de-DE" dirty="0"/>
              <a:t>Menschen (</a:t>
            </a:r>
            <a:r>
              <a:rPr lang="de-DE" dirty="0" err="1"/>
              <a:t>peers</a:t>
            </a:r>
            <a:r>
              <a:rPr lang="de-DE" dirty="0"/>
              <a:t>) sind die Begutachter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Pair Programming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Zwei Entwickler arbeiten zusammen an einem Rechner</a:t>
            </a:r>
          </a:p>
          <a:p>
            <a:r>
              <a:rPr lang="de-DE" dirty="0"/>
              <a:t>Einer schreibt Code, während der andere jede getippte Zeile überprüft</a:t>
            </a:r>
          </a:p>
          <a:p>
            <a:r>
              <a:rPr lang="de-DE" dirty="0"/>
              <a:t>Beide Rollen werden regelmäßig gewechselt</a:t>
            </a:r>
          </a:p>
          <a:p>
            <a:pPr>
              <a:buNone/>
            </a:pPr>
            <a:endParaRPr lang="de-DE" dirty="0"/>
          </a:p>
          <a:p>
            <a:r>
              <a:rPr lang="de-DE" dirty="0"/>
              <a:t>Vorteile</a:t>
            </a:r>
          </a:p>
          <a:p>
            <a:pPr lvl="1"/>
            <a:r>
              <a:rPr lang="de-DE" dirty="0"/>
              <a:t>Wissen verteilt sich zwischen Programmierern</a:t>
            </a:r>
          </a:p>
          <a:p>
            <a:pPr lvl="1"/>
            <a:r>
              <a:rPr lang="de-DE" dirty="0"/>
              <a:t>Anzahl Fehler wird reduziert, Produktivität wird gesteigert</a:t>
            </a:r>
          </a:p>
          <a:p>
            <a:pPr lvl="1"/>
            <a:r>
              <a:rPr lang="de-DE" dirty="0"/>
              <a:t>Keine Vorbereitung notwendig</a:t>
            </a:r>
          </a:p>
          <a:p>
            <a:r>
              <a:rPr lang="de-DE" dirty="0"/>
              <a:t>Nachteile</a:t>
            </a:r>
          </a:p>
          <a:p>
            <a:pPr lvl="1"/>
            <a:r>
              <a:rPr lang="de-DE" dirty="0"/>
              <a:t>Paar muss miteinander klarkommen</a:t>
            </a:r>
          </a:p>
          <a:p>
            <a:pPr lvl="1"/>
            <a:r>
              <a:rPr lang="de-DE" dirty="0"/>
              <a:t>Ggf. brauchen Entwickler länger</a:t>
            </a:r>
          </a:p>
        </p:txBody>
      </p:sp>
      <p:pic>
        <p:nvPicPr>
          <p:cNvPr id="9218" name="Picture 2" descr="http://codurance.com/assets/img/custom/blog/muppetspairprogramm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264" y="5085184"/>
            <a:ext cx="2088232" cy="154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Allgemeines Vorgehen bei Code Reviews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Entwickler stellen Code zur Verfügung</a:t>
            </a:r>
          </a:p>
          <a:p>
            <a:r>
              <a:rPr lang="en-US"/>
              <a:t>Projektleiter setzt Meeting an</a:t>
            </a:r>
          </a:p>
          <a:p>
            <a:r>
              <a:rPr lang="en-US"/>
              <a:t>Teilnehmer bereiten sich vor</a:t>
            </a:r>
          </a:p>
          <a:p>
            <a:r>
              <a:rPr lang="en-US"/>
              <a:t>Meeting findet statt</a:t>
            </a:r>
          </a:p>
          <a:p>
            <a:r>
              <a:rPr lang="en-US"/>
              <a:t>Projektmanager bekommt Bericht</a:t>
            </a:r>
          </a:p>
          <a:p>
            <a:endParaRPr lang="en-US"/>
          </a:p>
          <a:p>
            <a:r>
              <a:rPr lang="en-US"/>
              <a:t>Verschiedene Umsetzungen: Walkthroughs, Inspection, (Formal) technical review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Walkthroughs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Entwickler "führt" andere Personen durch den Quelltext</a:t>
            </a:r>
          </a:p>
          <a:p>
            <a:r>
              <a:rPr lang="de-DE" dirty="0"/>
              <a:t>Personen geben Feedback über mögliche Fehler, Einhaltung von Standards,…</a:t>
            </a:r>
          </a:p>
          <a:p>
            <a:endParaRPr lang="de-DE" dirty="0"/>
          </a:p>
          <a:p>
            <a:r>
              <a:rPr lang="de-DE" dirty="0"/>
              <a:t>Vorteile:</a:t>
            </a:r>
          </a:p>
          <a:p>
            <a:pPr lvl="1"/>
            <a:r>
              <a:rPr lang="de-DE" dirty="0"/>
              <a:t>Größere Gruppen können teilnehmen, dadurch mehr Wissensaustausch</a:t>
            </a:r>
          </a:p>
          <a:p>
            <a:pPr lvl="1"/>
            <a:r>
              <a:rPr lang="de-DE" dirty="0"/>
              <a:t>Kaum Vorbereitungszeit</a:t>
            </a:r>
          </a:p>
          <a:p>
            <a:r>
              <a:rPr lang="de-DE" dirty="0"/>
              <a:t>Nachteile:</a:t>
            </a:r>
          </a:p>
          <a:p>
            <a:pPr lvl="1"/>
            <a:r>
              <a:rPr lang="de-DE" dirty="0"/>
              <a:t>Entwickler tendieren dazu, ihren Code zu rechtfertigen</a:t>
            </a:r>
          </a:p>
          <a:p>
            <a:pPr lvl="1"/>
            <a:r>
              <a:rPr lang="de-DE" dirty="0"/>
              <a:t>Es ist schwieriger, Code und Entwickler zu trennen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Inspections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Teammitglieder schauen sich Material an</a:t>
            </a:r>
          </a:p>
          <a:p>
            <a:r>
              <a:rPr lang="en-US"/>
              <a:t>Team trifft sich und diskutiert über Material</a:t>
            </a:r>
          </a:p>
          <a:p>
            <a:r>
              <a:rPr lang="en-US"/>
              <a:t>Ggf. werden nur ausgewählte Aspekte betrachtet</a:t>
            </a:r>
          </a:p>
          <a:p>
            <a:r>
              <a:rPr lang="en-US"/>
              <a:t>Vorteile:</a:t>
            </a:r>
          </a:p>
          <a:p>
            <a:pPr lvl="1"/>
            <a:r>
              <a:rPr lang="en-US"/>
              <a:t>Fokus auf wichtige Dinge (wenn man sie kennt)</a:t>
            </a:r>
          </a:p>
          <a:p>
            <a:r>
              <a:rPr lang="en-US"/>
              <a:t>Nachteil:</a:t>
            </a:r>
          </a:p>
          <a:p>
            <a:pPr lvl="1"/>
            <a:r>
              <a:rPr lang="en-US"/>
              <a:t>Guter Moderator notwendig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Formal Technical Review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Eingeplantes Meeting mit festgeschriebenem Ablauf</a:t>
            </a:r>
          </a:p>
          <a:p>
            <a:r>
              <a:rPr lang="en-US"/>
              <a:t>Ergebnis wird in Bericht zusammengefasst</a:t>
            </a:r>
          </a:p>
          <a:p>
            <a:r>
              <a:rPr lang="en-US"/>
              <a:t>Fokus auf technische Aspekte, z.B. Abweichung von Anforderungen oder Standards</a:t>
            </a:r>
          </a:p>
          <a:p>
            <a:r>
              <a:rPr lang="en-US"/>
              <a:t>Unabhängiges Team ohne Entwickler</a:t>
            </a:r>
          </a:p>
          <a:p>
            <a:r>
              <a:rPr lang="en-US"/>
              <a:t>Vorteil:</a:t>
            </a:r>
          </a:p>
          <a:p>
            <a:pPr lvl="1"/>
            <a:r>
              <a:rPr lang="en-US"/>
              <a:t>Unabhängig vom Entwickler</a:t>
            </a:r>
          </a:p>
          <a:p>
            <a:pPr lvl="1"/>
            <a:r>
              <a:rPr lang="en-US"/>
              <a:t>Festgeschriebener Ablauf</a:t>
            </a:r>
          </a:p>
          <a:p>
            <a:r>
              <a:rPr lang="en-US"/>
              <a:t>Nachteil:</a:t>
            </a:r>
          </a:p>
          <a:p>
            <a:pPr lvl="1"/>
            <a:r>
              <a:rPr lang="en-US"/>
              <a:t>Aufwand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Personal Review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Informell durch Entwickler selbst</a:t>
            </a:r>
          </a:p>
          <a:p>
            <a:r>
              <a:rPr lang="en-US"/>
              <a:t>Kann jeder Entwickler einfach durchführen</a:t>
            </a:r>
          </a:p>
          <a:p>
            <a:endParaRPr lang="en-US"/>
          </a:p>
          <a:p>
            <a:r>
              <a:rPr lang="en-US"/>
              <a:t>Nicht besonders objektiv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Was sollte wann reviewed werden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Jedes Projekt-Artefakt:</a:t>
            </a:r>
          </a:p>
          <a:p>
            <a:pPr lvl="1"/>
            <a:r>
              <a:rPr lang="de-DE" dirty="0"/>
              <a:t>Anforderungen</a:t>
            </a:r>
          </a:p>
          <a:p>
            <a:pPr lvl="1"/>
            <a:r>
              <a:rPr lang="de-DE" dirty="0"/>
              <a:t>Design</a:t>
            </a:r>
          </a:p>
          <a:p>
            <a:pPr lvl="1"/>
            <a:r>
              <a:rPr lang="de-DE" dirty="0"/>
              <a:t>Code</a:t>
            </a:r>
          </a:p>
          <a:p>
            <a:pPr lvl="1"/>
            <a:r>
              <a:rPr lang="de-DE" dirty="0"/>
              <a:t>Dokumentation</a:t>
            </a:r>
          </a:p>
          <a:p>
            <a:pPr lvl="1"/>
            <a:r>
              <a:rPr lang="de-DE" dirty="0"/>
              <a:t>…</a:t>
            </a:r>
          </a:p>
          <a:p>
            <a:r>
              <a:rPr lang="de-DE" dirty="0"/>
              <a:t>Meetings sind fest eingeplant und sollten definierte Dauer haben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Herausforderungen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Man muss annehmen, dass ein Programm fehlerhaft ist; nicht, dass es korrekt ist </a:t>
            </a:r>
            <a:r>
              <a:rPr lang="en-US" sz="1400"/>
              <a:t>(</a:t>
            </a:r>
            <a:r>
              <a:rPr lang="en-US" sz="1700"/>
              <a:t>Myers. A Controlled Experiment in Program Testing and Code Walkthroughs/Inspections. 1978.)</a:t>
            </a:r>
            <a:endParaRPr lang="en-US" baseline="30000"/>
          </a:p>
          <a:p>
            <a:r>
              <a:rPr lang="en-US"/>
              <a:t>Entgegen jeder anderen Software-Entwicklungs-Aktivität (Fehler finden vs. Fehler vermeiden)</a:t>
            </a:r>
          </a:p>
          <a:p>
            <a:r>
              <a:rPr lang="en-US"/>
              <a:t>Testen ist teuer</a:t>
            </a:r>
          </a:p>
          <a:p>
            <a:r>
              <a:rPr lang="en-US"/>
              <a:t>Effektivität von Tests schwer zu messen</a:t>
            </a:r>
          </a:p>
          <a:p>
            <a:r>
              <a:rPr lang="en-US"/>
              <a:t>Unvollständige, nicht-formalisierte und sich ändernde Anforderungen</a:t>
            </a:r>
          </a:p>
          <a:p>
            <a:r>
              <a:rPr lang="en-US"/>
              <a:t>Integrationstest zwischen verschiedenen Produkten</a:t>
            </a:r>
          </a:p>
          <a:p>
            <a:r>
              <a:rPr lang="en-US"/>
              <a:t>Steigende Anzahl von Versionen</a:t>
            </a:r>
          </a:p>
          <a:p>
            <a:r>
              <a:rPr lang="en-US"/>
              <a:t>Patching nightmare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Aufgaben des Teams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Guten Review erstellen</a:t>
            </a:r>
          </a:p>
          <a:p>
            <a:pPr lvl="1"/>
            <a:r>
              <a:rPr lang="de-DE" dirty="0"/>
              <a:t>Team ist verantwortlich für Review, nicht das Produkt</a:t>
            </a:r>
          </a:p>
          <a:p>
            <a:r>
              <a:rPr lang="de-DE" dirty="0"/>
              <a:t>Probleme finden (nicht beheben)</a:t>
            </a:r>
          </a:p>
          <a:p>
            <a:endParaRPr lang="de-DE" dirty="0"/>
          </a:p>
          <a:p>
            <a:r>
              <a:rPr lang="de-DE" dirty="0"/>
              <a:t>Entscheidung treffen:</a:t>
            </a:r>
          </a:p>
          <a:p>
            <a:pPr lvl="1"/>
            <a:r>
              <a:rPr lang="de-DE" dirty="0"/>
              <a:t>Akzeptiert, akzeptiert mit kleinen Änderungen (einstimmig)</a:t>
            </a:r>
          </a:p>
          <a:p>
            <a:pPr lvl="1"/>
            <a:r>
              <a:rPr lang="de-DE" dirty="0"/>
              <a:t>Bedeutende Änderungen, abgelehnt (ein Veto reicht)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Aufgaben des Teamleiter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Voreilige Reviews vermeiden</a:t>
            </a:r>
          </a:p>
          <a:p>
            <a:r>
              <a:rPr lang="en-US"/>
              <a:t>Guten Review sicherstellen…</a:t>
            </a:r>
          </a:p>
          <a:p>
            <a:r>
              <a:rPr lang="en-US"/>
              <a:t>…oder Gründe für Scheitern berichten</a:t>
            </a:r>
          </a:p>
          <a:p>
            <a:pPr lvl="1"/>
            <a:r>
              <a:rPr lang="en-US"/>
              <a:t>Fehlendes Material</a:t>
            </a:r>
          </a:p>
          <a:p>
            <a:pPr lvl="1"/>
            <a:r>
              <a:rPr lang="en-US"/>
              <a:t>Fehlende, unvorbereitete Gutachter</a:t>
            </a:r>
          </a:p>
          <a:p>
            <a:r>
              <a:rPr lang="en-US"/>
              <a:t>Meetings koordinieren</a:t>
            </a:r>
          </a:p>
          <a:p>
            <a:pPr lvl="1"/>
            <a:r>
              <a:rPr lang="en-US"/>
              <a:t>Material verteilen</a:t>
            </a:r>
          </a:p>
          <a:p>
            <a:pPr lvl="1"/>
            <a:r>
              <a:rPr lang="en-US"/>
              <a:t>Zeitplan für Meeting (und dessen Einhaltung)</a:t>
            </a:r>
          </a:p>
          <a:p>
            <a:pPr lvl="1"/>
            <a:r>
              <a:rPr lang="en-US"/>
              <a:t>Ort für Meeting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Aufgaben der Gutachter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Vorbereitung durch review des Materials</a:t>
            </a:r>
          </a:p>
          <a:p>
            <a:r>
              <a:rPr lang="en-US"/>
              <a:t>Aktiv teilnehmen</a:t>
            </a:r>
          </a:p>
          <a:p>
            <a:r>
              <a:rPr lang="en-US"/>
              <a:t>Professionelles Verhalten</a:t>
            </a:r>
          </a:p>
          <a:p>
            <a:r>
              <a:rPr lang="en-US"/>
              <a:t>Berechtigte positive und negative Kommentare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Bericht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Zusammenfassung</a:t>
            </a:r>
          </a:p>
          <a:p>
            <a:r>
              <a:rPr lang="en-US"/>
              <a:t>Gefundene Probleme</a:t>
            </a:r>
          </a:p>
          <a:p>
            <a:r>
              <a:rPr lang="en-US"/>
              <a:t>Empfehlung</a:t>
            </a:r>
          </a:p>
          <a:p>
            <a:pPr>
              <a:buNone/>
            </a:pPr>
            <a:endParaRPr lang="en-US"/>
          </a:p>
          <a:p>
            <a:r>
              <a:rPr lang="en-US"/>
              <a:t>Projektleiter über Status informieren</a:t>
            </a:r>
          </a:p>
          <a:p>
            <a:r>
              <a:rPr lang="en-US"/>
              <a:t>Frühwarnsystem für mögliche Probleme</a:t>
            </a:r>
          </a:p>
          <a:p>
            <a:r>
              <a:rPr lang="en-US"/>
              <a:t>Logbuch für Fortschritt und involvierte Leute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Testen vs. Reviews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Testen verläuft in 2 Phasen:</a:t>
            </a:r>
          </a:p>
          <a:p>
            <a:pPr lvl="1"/>
            <a:r>
              <a:rPr lang="de-DE" dirty="0"/>
              <a:t>Testfälle finden Fehler</a:t>
            </a:r>
          </a:p>
          <a:p>
            <a:pPr lvl="1"/>
            <a:r>
              <a:rPr lang="de-DE" dirty="0"/>
              <a:t>Ursache von Fehlern muss gefunden werden</a:t>
            </a:r>
          </a:p>
          <a:p>
            <a:r>
              <a:rPr lang="de-DE" dirty="0"/>
              <a:t>Bei Reviews findet man Fehler und deren Ursache in einem Schritt</a:t>
            </a:r>
          </a:p>
          <a:p>
            <a:r>
              <a:rPr lang="de-DE" dirty="0"/>
              <a:t>Erst Review, dann Testen</a:t>
            </a:r>
          </a:p>
          <a:p>
            <a:r>
              <a:rPr lang="de-DE" dirty="0"/>
              <a:t>Erst Testen, dann Verifikation</a:t>
            </a:r>
          </a:p>
          <a:p>
            <a:endParaRPr lang="de-DE" dirty="0"/>
          </a:p>
          <a:p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Warum brauchen wir Tests/Verifikation/Code Reviews?</a:t>
            </a:r>
          </a:p>
          <a:p>
            <a:r>
              <a:rPr lang="de-DE" dirty="0"/>
              <a:t>Was kann man mit Tests nicht zeigen? Warum?</a:t>
            </a:r>
          </a:p>
          <a:p>
            <a:r>
              <a:rPr lang="de-DE" dirty="0"/>
              <a:t>Nennen/Erklären Sie die 4 vorgestellten Ebenen von Tests.</a:t>
            </a:r>
          </a:p>
          <a:p>
            <a:r>
              <a:rPr lang="de-DE" dirty="0"/>
              <a:t>Erklären Sie Black-Box/White-Box/</a:t>
            </a:r>
            <a:r>
              <a:rPr lang="de-DE" dirty="0" err="1"/>
              <a:t>Regressions</a:t>
            </a:r>
            <a:r>
              <a:rPr lang="de-DE" dirty="0"/>
              <a:t>/ </a:t>
            </a:r>
            <a:r>
              <a:rPr lang="de-DE" dirty="0" err="1"/>
              <a:t>Nightly</a:t>
            </a:r>
            <a:r>
              <a:rPr lang="de-DE" dirty="0"/>
              <a:t>/Daily-</a:t>
            </a:r>
            <a:r>
              <a:rPr lang="de-DE" dirty="0" err="1"/>
              <a:t>Builds</a:t>
            </a:r>
            <a:r>
              <a:rPr lang="de-DE" dirty="0"/>
              <a:t>.</a:t>
            </a:r>
          </a:p>
          <a:p>
            <a:r>
              <a:rPr lang="de-DE" dirty="0"/>
              <a:t>Nennen/Erklären Sie den Vorteil von Code Reviews gegenüber testen.</a:t>
            </a:r>
          </a:p>
          <a:p>
            <a:r>
              <a:rPr lang="de-DE" dirty="0"/>
              <a:t>Welche Strategie würden Sie einem kleinen Unternehmen (3 Mitarbeiter) empfehlen, um möglichst fehlerfreie Software auszuliefern? Begründen Sie Ihre Entscheidung.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 </a:t>
            </a:r>
            <a:r>
              <a:rPr lang="de-DE" dirty="0"/>
              <a:t>Sie mitgenommen haben sollten: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Literatur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McConnell. Code Complete. 2004. [Chapter 20-22] (contains also references of further interesting papers)</a:t>
            </a:r>
          </a:p>
          <a:p>
            <a:r>
              <a:rPr lang="en-US"/>
              <a:t>Sommerville. Software Engineering. 2002 [Chapter 22-23]</a:t>
            </a:r>
          </a:p>
          <a:p>
            <a:r>
              <a:rPr lang="en-US"/>
              <a:t>Beckert and others. Verification of object-oriented software: The KeY approach. 2007</a:t>
            </a:r>
          </a:p>
          <a:p>
            <a:r>
              <a:rPr lang="en-US"/>
              <a:t>Code Reviews: </a:t>
            </a:r>
            <a:r>
              <a:rPr lang="de-DE">
                <a:hlinkClick r:id="rId2"/>
              </a:rPr>
              <a:t>http://www.baskent.edu.tr/~zaktas/courses/Bil573/IEEE_Standards/1028_2008.pdf</a:t>
            </a:r>
            <a:endParaRPr lang="en-US"/>
          </a:p>
          <a:p>
            <a:r>
              <a:rPr lang="en-US"/>
              <a:t>Wikipedia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orlage_Design1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vorlage_Design1</Template>
  <TotalTime>0</TotalTime>
  <Words>5726</Words>
  <Application>Microsoft Office PowerPoint</Application>
  <PresentationFormat>Breitbild</PresentationFormat>
  <Paragraphs>1111</Paragraphs>
  <Slides>96</Slides>
  <Notes>48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96</vt:i4>
      </vt:variant>
    </vt:vector>
  </HeadingPairs>
  <TitlesOfParts>
    <vt:vector size="108" baseType="lpstr">
      <vt:lpstr>Arial</vt:lpstr>
      <vt:lpstr>Calibri</vt:lpstr>
      <vt:lpstr>Calibri Light</vt:lpstr>
      <vt:lpstr>Consolas</vt:lpstr>
      <vt:lpstr>Courier New</vt:lpstr>
      <vt:lpstr>Monotype Sorts</vt:lpstr>
      <vt:lpstr>Symbol</vt:lpstr>
      <vt:lpstr>Times</vt:lpstr>
      <vt:lpstr>Times New Roman</vt:lpstr>
      <vt:lpstr>Wingdings</vt:lpstr>
      <vt:lpstr>ヒラギノ角ゴ Pro W3</vt:lpstr>
      <vt:lpstr>vorlage_Design1</vt:lpstr>
      <vt:lpstr>PowerPoint-Präsentation</vt:lpstr>
      <vt:lpstr>Einordnung</vt:lpstr>
      <vt:lpstr>Kosten für die Behebung von Fehlern</vt:lpstr>
      <vt:lpstr>Lernziele</vt:lpstr>
      <vt:lpstr>Ursprünge</vt:lpstr>
      <vt:lpstr>PowerPoint-Präsentation</vt:lpstr>
      <vt:lpstr>Ziele I</vt:lpstr>
      <vt:lpstr>Ziele II</vt:lpstr>
      <vt:lpstr>Herausforderungen</vt:lpstr>
      <vt:lpstr>Von Microsoft Office EULA…</vt:lpstr>
      <vt:lpstr>Von GPL</vt:lpstr>
      <vt:lpstr>Mittl. Anzahl von Fehlern</vt:lpstr>
      <vt:lpstr>Arten von Fehlern</vt:lpstr>
      <vt:lpstr>Fehlervermeidung</vt:lpstr>
      <vt:lpstr>Häufige Software-Fehler I</vt:lpstr>
      <vt:lpstr>Häufige Software-Fehler II</vt:lpstr>
      <vt:lpstr>Strategien des Testens</vt:lpstr>
      <vt:lpstr>PowerPoint-Präsentation</vt:lpstr>
      <vt:lpstr>Black-Box Testing</vt:lpstr>
      <vt:lpstr>Aufgabe</vt:lpstr>
      <vt:lpstr>Äquivalenzklassen finden</vt:lpstr>
      <vt:lpstr>Grenzwerte Analysieren</vt:lpstr>
      <vt:lpstr>Erfahrung und Heuristik</vt:lpstr>
      <vt:lpstr>Einfache Daten</vt:lpstr>
      <vt:lpstr>Systematisches Vorgehen</vt:lpstr>
      <vt:lpstr>Wann Black-Box Testen?</vt:lpstr>
      <vt:lpstr>Weitere Limitierungen von Black-Box Tests</vt:lpstr>
      <vt:lpstr>PowerPoint-Präsentation</vt:lpstr>
      <vt:lpstr>PowerPoint-Präsentation</vt:lpstr>
      <vt:lpstr>Whitebox-Testing</vt:lpstr>
      <vt:lpstr>Anweisungs-Überdeckung</vt:lpstr>
      <vt:lpstr>Aufgabe</vt:lpstr>
      <vt:lpstr>Zweig-Überdeckung</vt:lpstr>
      <vt:lpstr>Anweisungs- vs. Zweigüberdeckung</vt:lpstr>
      <vt:lpstr>Pfadüberdeckung</vt:lpstr>
      <vt:lpstr>Pfadüberdeckung</vt:lpstr>
      <vt:lpstr>Beziehung der Überdeckungskriterien</vt:lpstr>
      <vt:lpstr>Praxis</vt:lpstr>
      <vt:lpstr>Bedingungsüberdeckung</vt:lpstr>
      <vt:lpstr>Herausforderungen</vt:lpstr>
      <vt:lpstr>Pfadüberdeckungsverfahren</vt:lpstr>
      <vt:lpstr>Probleme der Pfadüberdeckung</vt:lpstr>
      <vt:lpstr>Grenzen und Zusammenfasung</vt:lpstr>
      <vt:lpstr>PowerPoint-Präsentation</vt:lpstr>
      <vt:lpstr>Testverfahren</vt:lpstr>
      <vt:lpstr>2. Unit Tests</vt:lpstr>
      <vt:lpstr>JUnit – Unit Testing Framework</vt:lpstr>
      <vt:lpstr>JUnit – Methoden und Annotationen</vt:lpstr>
      <vt:lpstr>JUnit in Eclipse</vt:lpstr>
      <vt:lpstr>JUnit – Beispiel</vt:lpstr>
      <vt:lpstr>Frameworks zum Testen</vt:lpstr>
      <vt:lpstr>2. Test-Driven Development</vt:lpstr>
      <vt:lpstr>Test-Driven Development II</vt:lpstr>
      <vt:lpstr>Prinzipien von TDD</vt:lpstr>
      <vt:lpstr>3. Integrations-Tests (IT)</vt:lpstr>
      <vt:lpstr>IT: Top-Down</vt:lpstr>
      <vt:lpstr>IT: Bottom-Up</vt:lpstr>
      <vt:lpstr>Unit Test vs. Integration Test</vt:lpstr>
      <vt:lpstr>4. System-Tests</vt:lpstr>
      <vt:lpstr>Regressions-Test</vt:lpstr>
      <vt:lpstr>Nightly/Daily Builds</vt:lpstr>
      <vt:lpstr>5. Acceptance-Tests</vt:lpstr>
      <vt:lpstr>Wann findet man die meisten Fehler?</vt:lpstr>
      <vt:lpstr>Wie spielt alles zusammen?</vt:lpstr>
      <vt:lpstr>Design für Testen</vt:lpstr>
      <vt:lpstr>Nochmal: THE limitation of testing</vt:lpstr>
      <vt:lpstr>PowerPoint-Präsentation</vt:lpstr>
      <vt:lpstr>Was bedeutet fehlerfrei?</vt:lpstr>
      <vt:lpstr>Verifikation und Validation</vt:lpstr>
      <vt:lpstr>Statische Verifikation</vt:lpstr>
      <vt:lpstr>Model Checking</vt:lpstr>
      <vt:lpstr>Model Checking</vt:lpstr>
      <vt:lpstr>Beispiel</vt:lpstr>
      <vt:lpstr>Test Run</vt:lpstr>
      <vt:lpstr>Model Checking</vt:lpstr>
      <vt:lpstr>Informelle Spezifikation</vt:lpstr>
      <vt:lpstr>Formale Spezifikation</vt:lpstr>
      <vt:lpstr>Runtime Assertions</vt:lpstr>
      <vt:lpstr>Deduktive Verifikation</vt:lpstr>
      <vt:lpstr>PowerPoint-Präsentation</vt:lpstr>
      <vt:lpstr>Beispiel</vt:lpstr>
      <vt:lpstr>Code Reviews</vt:lpstr>
      <vt:lpstr>Pair Programming</vt:lpstr>
      <vt:lpstr>Allgemeines Vorgehen bei Code Reviews</vt:lpstr>
      <vt:lpstr>Walkthroughs</vt:lpstr>
      <vt:lpstr>Inspections</vt:lpstr>
      <vt:lpstr>Formal Technical Review</vt:lpstr>
      <vt:lpstr>Personal Review</vt:lpstr>
      <vt:lpstr>Was sollte wann reviewed werden</vt:lpstr>
      <vt:lpstr>Aufgaben des Teams</vt:lpstr>
      <vt:lpstr>Aufgaben des Teamleiter</vt:lpstr>
      <vt:lpstr>Aufgaben der Gutachter</vt:lpstr>
      <vt:lpstr>Bericht</vt:lpstr>
      <vt:lpstr>Testen vs. Reviews</vt:lpstr>
      <vt:lpstr>Was Sie mitgenommen haben sollten:</vt:lpstr>
      <vt:lpstr>Literatur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Janet</dc:creator>
  <cp:lastModifiedBy>Janet</cp:lastModifiedBy>
  <cp:revision>1318</cp:revision>
  <cp:lastPrinted>2015-05-19T12:22:20Z</cp:lastPrinted>
  <dcterms:modified xsi:type="dcterms:W3CDTF">2019-12-06T11:25:42Z</dcterms:modified>
</cp:coreProperties>
</file>